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93" r:id="rId4"/>
    <p:sldId id="294" r:id="rId5"/>
    <p:sldId id="304" r:id="rId6"/>
    <p:sldId id="296" r:id="rId7"/>
    <p:sldId id="297" r:id="rId8"/>
    <p:sldId id="300" r:id="rId9"/>
    <p:sldId id="301" r:id="rId10"/>
    <p:sldId id="298" r:id="rId11"/>
    <p:sldId id="305" r:id="rId12"/>
  </p:sldIdLst>
  <p:sldSz cx="12192000" cy="6858000"/>
  <p:notesSz cx="6858000" cy="9144000"/>
  <p:embeddedFontLst>
    <p:embeddedFont>
      <p:font typeface="맑은 고딕" panose="020B0503020000020004" pitchFamily="50" charset="-127"/>
      <p:regular r:id="rId14"/>
      <p:bold r:id="rId1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9E"/>
    <a:srgbClr val="F8F8F8"/>
    <a:srgbClr val="64DECF"/>
    <a:srgbClr val="85EFE2"/>
    <a:srgbClr val="36D2CE"/>
    <a:srgbClr val="FDE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68033" autoAdjust="0"/>
  </p:normalViewPr>
  <p:slideViewPr>
    <p:cSldViewPr snapToGrid="0">
      <p:cViewPr varScale="1">
        <p:scale>
          <a:sx n="92" d="100"/>
          <a:sy n="92" d="100"/>
        </p:scale>
        <p:origin x="76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3F7B1-914E-4E91-B9C1-2DE41DF8847C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508B4-D62C-40BE-B964-ADC1A9CCBE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6666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339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2301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60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8544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345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5661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66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064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2340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636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6508B4-D62C-40BE-B964-ADC1A9CCBE91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5963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0079F7-1BDE-401F-901E-02A90F9D2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4A9B5BF-FBB6-4901-84EE-838A7C801E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74DFFE3-0837-4762-B229-764CCCFFE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E6BB08-C6CD-4B68-A95A-C0471BC5C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DE8E12-A20E-43EB-9214-88A9924A8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3455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E867D3-5430-410D-8400-111FBF3A3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93EBFBC-819C-4B27-88D4-D19F31499F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24A9D9D-6BCC-4978-B561-0F1AB8B6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CCF1A1-AFB2-4C48-BD45-BD42F5AC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43E432-C59B-4658-9D89-286CE953E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6965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9845BC2-0329-46A5-BB1C-7A5416F4BA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4A021D2-C485-4A4D-8E5A-4ACEFC5EF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77780D5-259F-47F0-88D5-E3ADEC053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4428820-F01C-4E5C-89EB-A9762BC38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ADB37B-7CEC-4447-81E4-DD3A6DED1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219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F7C89C7-27CD-4A97-90B7-4DD77F727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BD3DC1C-D131-4061-8930-FFA6159930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013BD02-7BA8-4BBC-AA38-71F372127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64464A4-6D4C-4C1A-9EC4-C77AE47BC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B3F6AB-1EEC-4010-A945-A2E032D1F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523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B1D198-6537-4C0D-8D26-7A483A196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7E50832-AFA7-4B94-8D03-2DF06D403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C9E9AD6-C40C-4012-A493-9AF95255A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4E0D95-BDD7-48DB-B4BC-1D3D8C68F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ABFA3E-BED5-4DF4-AB05-A59C05A73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553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B7CF12-E197-4FDA-A488-258040594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120D48C-6396-48E3-AAEA-86F028FEEE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F2A53D2-7AFC-4DDA-A83E-59DBFA1FBF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A767CE4-0D16-40CD-A0FE-6BE7FDD3E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5EA0EAF-A65C-499C-B6EE-A8B897C50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9B09D08-940C-491B-9A4E-2E5B4ECE3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160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7C6B6D-51B0-461F-91B1-D54732EA1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6409FFA-E886-417E-BB8C-9DD5BFE48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F7E042C-4BC5-4DA8-B66A-381A0422EB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D206237-DC12-499B-89C2-3DCAEF6FA3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4D1F9D6-A934-4B3E-ABB6-519C4F5D12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461EA77-3E1C-440A-B465-759737FF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57B1BF4-7D23-4FD7-ADA4-CF075E4B6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3F3A825-A101-4B66-84D9-2B71404E5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8585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11E278-F75D-4660-9D08-0D3E0FE08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108FB9F-22CF-4F1C-B7E4-412015295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3753459-8735-432A-A77F-655AC95E7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1E6F224-6E76-44B8-AECB-13DF5B7D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35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17824F4-6A1C-4395-8C7D-51776DE33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58D92FB-714B-4526-B6F1-CFEFF7139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1CDFFFF-6B78-492F-804D-9DE2DC6B3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2675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489EA7-983F-4230-90A7-9085374E2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05C8B69-658D-4532-87C4-98C2FEC8D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9FA0CA3-3DCF-4A98-B87D-00C628D4D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D74F306-CCC9-49A0-9BFB-CBF87DF81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116356C-9E73-4E64-9EB1-3990F9DD4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9D31894-02AA-4561-96F6-E6F6C0E39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3688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3E7A0D-BB4D-432E-88A7-72A8B8FD0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BBCEC50-41F9-470E-B94D-FF1B7038FE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9589834-27AD-430A-B41D-BA680E602D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CA17B97-91FE-4EF2-9699-D8F66FD80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A2CC-AD33-4BEB-BEDF-7117FCB0AF3A}" type="datetimeFigureOut">
              <a:rPr lang="ko-KR" altLang="en-US" smtClean="0"/>
              <a:t>2022-12-22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5E1E57C-0C84-45F3-A201-5E0715E61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44D6F3-878A-48C0-9D2C-E2E8891A3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B6F26-7B99-433C-A969-9457AF99F1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7847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9D68312-D8C0-4AB8-AD63-279CDB622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E1D770D-F22B-4D8D-86E5-378840FD8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E8EA0C6-F6DF-4FD8-8E68-EC42C947E0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441A2CC-AD33-4BEB-BEDF-7117FCB0AF3A}" type="datetimeFigureOut">
              <a:rPr lang="ko-KR" altLang="en-US" smtClean="0"/>
              <a:pPr/>
              <a:t>2022-12-22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EB42F0-8675-4D0B-918D-F44560B8C0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B4EEFF-1B8A-4E4B-ABD3-DD5B98FDF1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C50B6F26-7B99-433C-A969-9457AF99F1D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72772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8D9D9645-2F2B-4BB1-B5BA-17C241E6CFC2}"/>
              </a:ext>
            </a:extLst>
          </p:cNvPr>
          <p:cNvSpPr/>
          <p:nvPr/>
        </p:nvSpPr>
        <p:spPr>
          <a:xfrm>
            <a:off x="0" y="0"/>
            <a:ext cx="12213771" cy="298580"/>
          </a:xfrm>
          <a:prstGeom prst="rect">
            <a:avLst/>
          </a:prstGeom>
          <a:solidFill>
            <a:srgbClr val="0049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BD5C53C-9B19-415C-B6B8-94AEDDE075AC}"/>
              </a:ext>
            </a:extLst>
          </p:cNvPr>
          <p:cNvSpPr/>
          <p:nvPr/>
        </p:nvSpPr>
        <p:spPr>
          <a:xfrm>
            <a:off x="0" y="6559420"/>
            <a:ext cx="12213771" cy="298580"/>
          </a:xfrm>
          <a:prstGeom prst="rect">
            <a:avLst/>
          </a:prstGeom>
          <a:solidFill>
            <a:srgbClr val="0049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84F941-B1A5-42ED-AD78-B0F57A275C9B}"/>
              </a:ext>
            </a:extLst>
          </p:cNvPr>
          <p:cNvSpPr txBox="1"/>
          <p:nvPr/>
        </p:nvSpPr>
        <p:spPr>
          <a:xfrm>
            <a:off x="406400" y="2914239"/>
            <a:ext cx="11406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rPr>
              <a:t>S/W </a:t>
            </a:r>
            <a:r>
              <a:rPr lang="ko-KR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rPr>
              <a:t>개발 보고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2C977B-0CA7-429F-AB58-31F7560AD423}"/>
              </a:ext>
            </a:extLst>
          </p:cNvPr>
          <p:cNvSpPr txBox="1"/>
          <p:nvPr/>
        </p:nvSpPr>
        <p:spPr>
          <a:xfrm>
            <a:off x="10058399" y="3758268"/>
            <a:ext cx="1754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SW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개발팀 </a:t>
            </a:r>
            <a:endParaRPr lang="en-US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4073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505D9C9E-8325-4A59-BEFC-3BC22C85BDAD}"/>
              </a:ext>
            </a:extLst>
          </p:cNvPr>
          <p:cNvSpPr/>
          <p:nvPr/>
        </p:nvSpPr>
        <p:spPr>
          <a:xfrm flipV="1">
            <a:off x="557400" y="1001162"/>
            <a:ext cx="11077200" cy="18000"/>
          </a:xfrm>
          <a:prstGeom prst="rect">
            <a:avLst/>
          </a:prstGeom>
          <a:solidFill>
            <a:srgbClr val="64DECF"/>
          </a:solidFill>
          <a:ln>
            <a:solidFill>
              <a:srgbClr val="004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572A7D86-11C7-8C1A-54CE-09D0B14EE499}"/>
              </a:ext>
            </a:extLst>
          </p:cNvPr>
          <p:cNvSpPr/>
          <p:nvPr/>
        </p:nvSpPr>
        <p:spPr>
          <a:xfrm>
            <a:off x="131515" y="1289142"/>
            <a:ext cx="319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1.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센서 데이터 저장 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5016B4E-F3AD-6BCB-DBAC-385238922E08}"/>
              </a:ext>
            </a:extLst>
          </p:cNvPr>
          <p:cNvSpPr/>
          <p:nvPr/>
        </p:nvSpPr>
        <p:spPr>
          <a:xfrm>
            <a:off x="547587" y="1878325"/>
            <a:ext cx="108385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Tx/>
              <a:buChar char="-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이전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GS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사고와 같이 추락이 발생하였으나 에어백이 작동하지 않은 경우를 대비하여 에어백 작동 여부와 관계없이 센서 데이터를 수집해 위와 같은 상황이 발생하였을 때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,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 작동하지 않은 이유 및 데이터 분석을 통해 알고리즘 고도화에 이용하도록 한다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. </a:t>
            </a:r>
          </a:p>
          <a:p>
            <a:pPr marL="742950" lvl="1" indent="-285750">
              <a:buFontTx/>
              <a:buChar char="-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✏️데이터 구조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742950" lvl="1" indent="-285750">
              <a:buFontTx/>
              <a:buChar char="-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742950" lvl="1" indent="-285750">
              <a:buFontTx/>
              <a:buChar char="-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742950" lvl="1" indent="-285750">
              <a:buFontTx/>
              <a:buChar char="-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742950" lvl="1" indent="-285750">
              <a:buFontTx/>
              <a:buChar char="-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데이터 수집 간격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: 20ms -&gt;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추락 판단 데이터와 동일하게 수집하기 위함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Seq(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데이터 순서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 : low batt(777), standby mode(555)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표기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DF56E5A0-7A04-8FA4-5F59-054B43D99D54}"/>
              </a:ext>
            </a:extLst>
          </p:cNvPr>
          <p:cNvGrpSpPr/>
          <p:nvPr/>
        </p:nvGrpSpPr>
        <p:grpSpPr>
          <a:xfrm>
            <a:off x="4105426" y="188165"/>
            <a:ext cx="5457673" cy="905330"/>
            <a:chOff x="3819245" y="188165"/>
            <a:chExt cx="3935910" cy="905330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7F6269CB-A3AF-B50A-E75A-A44A6A1B1E6F}"/>
                </a:ext>
              </a:extLst>
            </p:cNvPr>
            <p:cNvSpPr/>
            <p:nvPr/>
          </p:nvSpPr>
          <p:spPr>
            <a:xfrm>
              <a:off x="4557865" y="354831"/>
              <a:ext cx="31972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추가 기능 </a:t>
              </a:r>
              <a:r>
                <a:rPr lang="en-US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2. Sensor Data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endParaRPr>
            </a:p>
            <a:p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94810D4-2F4F-3798-B6BE-8A6FE9813654}"/>
                </a:ext>
              </a:extLst>
            </p:cNvPr>
            <p:cNvSpPr txBox="1"/>
            <p:nvPr/>
          </p:nvSpPr>
          <p:spPr>
            <a:xfrm>
              <a:off x="3819245" y="188165"/>
              <a:ext cx="648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03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</p:grp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156E2904-4A5C-D5C6-2A77-9829EA638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38728"/>
              </p:ext>
            </p:extLst>
          </p:nvPr>
        </p:nvGraphicFramePr>
        <p:xfrm>
          <a:off x="1435098" y="3429000"/>
          <a:ext cx="972559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370">
                  <a:extLst>
                    <a:ext uri="{9D8B030D-6E8A-4147-A177-3AD203B41FA5}">
                      <a16:colId xmlns:a16="http://schemas.microsoft.com/office/drawing/2014/main" val="3455120692"/>
                    </a:ext>
                  </a:extLst>
                </a:gridCol>
                <a:gridCol w="1389370">
                  <a:extLst>
                    <a:ext uri="{9D8B030D-6E8A-4147-A177-3AD203B41FA5}">
                      <a16:colId xmlns:a16="http://schemas.microsoft.com/office/drawing/2014/main" val="3887473279"/>
                    </a:ext>
                  </a:extLst>
                </a:gridCol>
                <a:gridCol w="1389370">
                  <a:extLst>
                    <a:ext uri="{9D8B030D-6E8A-4147-A177-3AD203B41FA5}">
                      <a16:colId xmlns:a16="http://schemas.microsoft.com/office/drawing/2014/main" val="1627998735"/>
                    </a:ext>
                  </a:extLst>
                </a:gridCol>
                <a:gridCol w="1389370">
                  <a:extLst>
                    <a:ext uri="{9D8B030D-6E8A-4147-A177-3AD203B41FA5}">
                      <a16:colId xmlns:a16="http://schemas.microsoft.com/office/drawing/2014/main" val="3824016390"/>
                    </a:ext>
                  </a:extLst>
                </a:gridCol>
                <a:gridCol w="1389370">
                  <a:extLst>
                    <a:ext uri="{9D8B030D-6E8A-4147-A177-3AD203B41FA5}">
                      <a16:colId xmlns:a16="http://schemas.microsoft.com/office/drawing/2014/main" val="2786425299"/>
                    </a:ext>
                  </a:extLst>
                </a:gridCol>
                <a:gridCol w="1389370">
                  <a:extLst>
                    <a:ext uri="{9D8B030D-6E8A-4147-A177-3AD203B41FA5}">
                      <a16:colId xmlns:a16="http://schemas.microsoft.com/office/drawing/2014/main" val="2054878984"/>
                    </a:ext>
                  </a:extLst>
                </a:gridCol>
                <a:gridCol w="1389370">
                  <a:extLst>
                    <a:ext uri="{9D8B030D-6E8A-4147-A177-3AD203B41FA5}">
                      <a16:colId xmlns:a16="http://schemas.microsoft.com/office/drawing/2014/main" val="425911844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seq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anose="020B0503020000020004" pitchFamily="50" charset="-127"/>
                          <a:ea typeface="+mn-ea"/>
                          <a:cs typeface="KoPubWorld돋움체 Bold" panose="00000800000000000000" pitchFamily="2" charset="-127"/>
                        </a:rPr>
                        <a:t>accX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anose="020B0503020000020004" pitchFamily="50" charset="-127"/>
                          <a:ea typeface="+mn-ea"/>
                          <a:cs typeface="KoPubWorld돋움체 Bold" panose="00000800000000000000" pitchFamily="2" charset="-127"/>
                        </a:rPr>
                        <a:t>accY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anose="020B0503020000020004" pitchFamily="50" charset="-127"/>
                          <a:ea typeface="+mn-ea"/>
                          <a:cs typeface="KoPubWorld돋움체 Bold" panose="00000800000000000000" pitchFamily="2" charset="-127"/>
                        </a:rPr>
                        <a:t>accZ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anose="020B0503020000020004" pitchFamily="50" charset="-127"/>
                          <a:ea typeface="+mn-ea"/>
                          <a:cs typeface="KoPubWorld돋움체 Bold" panose="00000800000000000000" pitchFamily="2" charset="-127"/>
                        </a:rPr>
                        <a:t>gyroX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anose="020B0503020000020004" pitchFamily="50" charset="-127"/>
                          <a:ea typeface="+mn-ea"/>
                          <a:cs typeface="KoPubWorld돋움체 Bold" panose="00000800000000000000" pitchFamily="2" charset="-127"/>
                        </a:rPr>
                        <a:t>gyroY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anose="020B0503020000020004" pitchFamily="50" charset="-127"/>
                          <a:ea typeface="+mn-ea"/>
                          <a:cs typeface="KoPubWorld돋움체 Bold" panose="00000800000000000000" pitchFamily="2" charset="-127"/>
                        </a:rPr>
                        <a:t>gyroZ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75346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CB59C48-7C94-5C4B-1528-F41544F27BB0}"/>
              </a:ext>
            </a:extLst>
          </p:cNvPr>
          <p:cNvSpPr txBox="1"/>
          <p:nvPr/>
        </p:nvSpPr>
        <p:spPr>
          <a:xfrm>
            <a:off x="1667532" y="4068312"/>
            <a:ext cx="1463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데이터 순서</a:t>
            </a:r>
          </a:p>
        </p:txBody>
      </p:sp>
      <p:cxnSp>
        <p:nvCxnSpPr>
          <p:cNvPr id="5" name="연결선: 꺾임 4">
            <a:extLst>
              <a:ext uri="{FF2B5EF4-FFF2-40B4-BE49-F238E27FC236}">
                <a16:creationId xmlns:a16="http://schemas.microsoft.com/office/drawing/2014/main" id="{89D4D810-EC63-6E46-CA9C-5779C9EF35C9}"/>
              </a:ext>
            </a:extLst>
          </p:cNvPr>
          <p:cNvCxnSpPr>
            <a:cxnSpLocks/>
            <a:endCxn id="4" idx="1"/>
          </p:cNvCxnSpPr>
          <p:nvPr/>
        </p:nvCxnSpPr>
        <p:spPr>
          <a:xfrm rot="16200000" flipH="1">
            <a:off x="1322205" y="3907651"/>
            <a:ext cx="458218" cy="232436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A1DAEBA-F852-5BE8-6BB3-528384F99F80}"/>
              </a:ext>
            </a:extLst>
          </p:cNvPr>
          <p:cNvSpPr txBox="1"/>
          <p:nvPr/>
        </p:nvSpPr>
        <p:spPr>
          <a:xfrm>
            <a:off x="4273043" y="4757836"/>
            <a:ext cx="1463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가속도계</a:t>
            </a:r>
          </a:p>
        </p:txBody>
      </p:sp>
      <p:cxnSp>
        <p:nvCxnSpPr>
          <p:cNvPr id="9" name="연결선: 꺾임 8">
            <a:extLst>
              <a:ext uri="{FF2B5EF4-FFF2-40B4-BE49-F238E27FC236}">
                <a16:creationId xmlns:a16="http://schemas.microsoft.com/office/drawing/2014/main" id="{E421BD1E-DB02-D07A-A916-CBBB27EFF9AA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2787477" y="3804646"/>
            <a:ext cx="1485566" cy="113785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E6A43380-4A32-E335-F350-1114107E274C}"/>
              </a:ext>
            </a:extLst>
          </p:cNvPr>
          <p:cNvCxnSpPr>
            <a:cxnSpLocks/>
            <a:endCxn id="7" idx="3"/>
          </p:cNvCxnSpPr>
          <p:nvPr/>
        </p:nvCxnSpPr>
        <p:spPr>
          <a:xfrm rot="10800000" flipV="1">
            <a:off x="5737019" y="3794760"/>
            <a:ext cx="1252740" cy="114774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B4F1A5F-E97E-89CE-97AE-E22A75E49ED2}"/>
              </a:ext>
            </a:extLst>
          </p:cNvPr>
          <p:cNvSpPr txBox="1"/>
          <p:nvPr/>
        </p:nvSpPr>
        <p:spPr>
          <a:xfrm>
            <a:off x="8614028" y="4799495"/>
            <a:ext cx="1463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각속도계</a:t>
            </a:r>
          </a:p>
        </p:txBody>
      </p:sp>
      <p:cxnSp>
        <p:nvCxnSpPr>
          <p:cNvPr id="20" name="연결선: 꺾임 19">
            <a:extLst>
              <a:ext uri="{FF2B5EF4-FFF2-40B4-BE49-F238E27FC236}">
                <a16:creationId xmlns:a16="http://schemas.microsoft.com/office/drawing/2014/main" id="{B4AAAEA1-30AB-8B5B-3219-C52E7BC5C0CE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6989757" y="3794760"/>
            <a:ext cx="1624271" cy="1189401"/>
          </a:xfrm>
          <a:prstGeom prst="bentConnector3">
            <a:avLst>
              <a:gd name="adj1" fmla="val 33034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연결선: 꺾임 35">
            <a:extLst>
              <a:ext uri="{FF2B5EF4-FFF2-40B4-BE49-F238E27FC236}">
                <a16:creationId xmlns:a16="http://schemas.microsoft.com/office/drawing/2014/main" id="{9B590FBC-A46A-FB91-ABB3-F3D55D31A3BB}"/>
              </a:ext>
            </a:extLst>
          </p:cNvPr>
          <p:cNvCxnSpPr>
            <a:cxnSpLocks/>
            <a:endCxn id="19" idx="3"/>
          </p:cNvCxnSpPr>
          <p:nvPr/>
        </p:nvCxnSpPr>
        <p:spPr>
          <a:xfrm rot="5400000">
            <a:off x="9784279" y="4098371"/>
            <a:ext cx="1179515" cy="592064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408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505D9C9E-8325-4A59-BEFC-3BC22C85BDAD}"/>
              </a:ext>
            </a:extLst>
          </p:cNvPr>
          <p:cNvSpPr/>
          <p:nvPr/>
        </p:nvSpPr>
        <p:spPr>
          <a:xfrm flipV="1">
            <a:off x="557400" y="1001162"/>
            <a:ext cx="11077200" cy="18000"/>
          </a:xfrm>
          <a:prstGeom prst="rect">
            <a:avLst/>
          </a:prstGeom>
          <a:solidFill>
            <a:srgbClr val="64DECF"/>
          </a:solidFill>
          <a:ln>
            <a:solidFill>
              <a:srgbClr val="004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572A7D86-11C7-8C1A-54CE-09D0B14EE499}"/>
              </a:ext>
            </a:extLst>
          </p:cNvPr>
          <p:cNvSpPr/>
          <p:nvPr/>
        </p:nvSpPr>
        <p:spPr>
          <a:xfrm>
            <a:off x="131514" y="1289142"/>
            <a:ext cx="3973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1.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센서 데이터 저장 방법  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5016B4E-F3AD-6BCB-DBAC-385238922E08}"/>
              </a:ext>
            </a:extLst>
          </p:cNvPr>
          <p:cNvSpPr/>
          <p:nvPr/>
        </p:nvSpPr>
        <p:spPr>
          <a:xfrm>
            <a:off x="547587" y="1878325"/>
            <a:ext cx="108385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AutoNum type="arabicParenR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20ms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마다 데이터 저장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(1~250 block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사용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</a:t>
            </a:r>
          </a:p>
          <a:p>
            <a:pPr marL="1257300" lvl="2" indent="-342900">
              <a:buFontTx/>
              <a:buAutoNum type="arabicParenR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1~250 block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을 이어서 사용하되 모두 사용하였을 경우 오래된 데이터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(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앞 순서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대로 삭제하며 공간을 확보 </a:t>
            </a:r>
            <a:r>
              <a:rPr lang="en-US" altLang="ko-KR" sz="1600" dirty="0">
                <a:solidFill>
                  <a:srgbClr val="FF0000"/>
                </a:solidFill>
              </a:rPr>
              <a:t>(</a:t>
            </a:r>
            <a:r>
              <a:rPr lang="ko-KR" altLang="en-US" sz="1600" dirty="0">
                <a:solidFill>
                  <a:srgbClr val="FF0000"/>
                </a:solidFill>
              </a:rPr>
              <a:t>한 블록 당 약 </a:t>
            </a:r>
            <a:r>
              <a:rPr lang="en-US" altLang="ko-KR" sz="1600" dirty="0">
                <a:solidFill>
                  <a:srgbClr val="FF0000"/>
                </a:solidFill>
              </a:rPr>
              <a:t>3</a:t>
            </a:r>
            <a:r>
              <a:rPr lang="ko-KR" altLang="en-US" sz="1600" dirty="0">
                <a:solidFill>
                  <a:srgbClr val="FF0000"/>
                </a:solidFill>
              </a:rPr>
              <a:t>분 </a:t>
            </a:r>
            <a:r>
              <a:rPr lang="en-US" altLang="ko-KR" sz="1600" dirty="0">
                <a:solidFill>
                  <a:srgbClr val="FF0000"/>
                </a:solidFill>
              </a:rPr>
              <a:t>5</a:t>
            </a:r>
            <a:r>
              <a:rPr lang="ko-KR" altLang="en-US" sz="1600" dirty="0">
                <a:solidFill>
                  <a:srgbClr val="FF0000"/>
                </a:solidFill>
              </a:rPr>
              <a:t>초</a:t>
            </a:r>
            <a:r>
              <a:rPr lang="en-US" altLang="ko-KR" sz="1600" dirty="0">
                <a:solidFill>
                  <a:srgbClr val="FF0000"/>
                </a:solidFill>
              </a:rPr>
              <a:t>)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800100" lvl="1" indent="-342900">
              <a:buAutoNum type="arabicParenR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2)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데이터 저장 위치 찾기 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57300" lvl="2" indent="-342900">
              <a:buFont typeface="+mj-ea"/>
              <a:buAutoNum type="circleNumDbPlain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이전 로그의 데이터 저장 위치 다음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block (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현재 코드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시간 데이터의 경우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1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초 간격으로 저장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,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센서 데이터의 경우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0.02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초 간격으로 저장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ko-KR" altLang="en-US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최대 </a:t>
            </a:r>
            <a:r>
              <a:rPr lang="en-US" altLang="ko-KR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50</a:t>
            </a:r>
            <a:r>
              <a:rPr lang="ko-KR" altLang="en-US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개의 데이터 손실 가능</a:t>
            </a:r>
            <a:endParaRPr lang="en-US" altLang="ko-KR" u="sng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전원을 해제할 때의 데이터일 가능성이 높으므로 크게 영향이 없을 것으로 판단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3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57300" lvl="2" indent="-342900">
              <a:buFont typeface="+mj-ea"/>
              <a:buAutoNum type="circleNumDbPlain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반복문을 이용한 저장 위치 탐색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Delay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가 발생할 위험이 큼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공백 없이 데이터를 이어 쓸 경우 시작점을 위해 탐색해야 하는 데이터의 양이 방대 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0xFF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를 탐색하여 공백을 찾음 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ko-KR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0xFF</a:t>
            </a:r>
            <a:r>
              <a:rPr lang="ko-KR" altLang="en-US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는 </a:t>
            </a:r>
            <a:r>
              <a:rPr lang="en-US" altLang="ko-KR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255</a:t>
            </a:r>
            <a:r>
              <a:rPr lang="ko-KR" altLang="en-US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이므로 </a:t>
            </a:r>
            <a:r>
              <a:rPr lang="en-US" altLang="ko-KR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seq </a:t>
            </a:r>
            <a:r>
              <a:rPr lang="ko-KR" altLang="en-US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변수에서 </a:t>
            </a:r>
            <a:r>
              <a:rPr lang="en-US" altLang="ko-KR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255 </a:t>
            </a:r>
            <a:r>
              <a:rPr lang="ko-KR" altLang="en-US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가 있다면 공백이라고 판단 </a:t>
            </a:r>
            <a:r>
              <a:rPr lang="en-US" altLang="ko-KR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-&gt; </a:t>
            </a:r>
            <a:r>
              <a:rPr lang="ko-KR" altLang="en-US" u="sng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데이터 손실의 위험이 더욱 큼 </a:t>
            </a:r>
            <a:endParaRPr lang="en-US" altLang="ko-KR" u="sng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DF56E5A0-7A04-8FA4-5F59-054B43D99D54}"/>
              </a:ext>
            </a:extLst>
          </p:cNvPr>
          <p:cNvGrpSpPr/>
          <p:nvPr/>
        </p:nvGrpSpPr>
        <p:grpSpPr>
          <a:xfrm>
            <a:off x="4105426" y="188165"/>
            <a:ext cx="5457673" cy="905330"/>
            <a:chOff x="3819245" y="188165"/>
            <a:chExt cx="3935910" cy="905330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7F6269CB-A3AF-B50A-E75A-A44A6A1B1E6F}"/>
                </a:ext>
              </a:extLst>
            </p:cNvPr>
            <p:cNvSpPr/>
            <p:nvPr/>
          </p:nvSpPr>
          <p:spPr>
            <a:xfrm>
              <a:off x="4557865" y="354831"/>
              <a:ext cx="31972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추가 기능 </a:t>
              </a:r>
              <a:r>
                <a:rPr lang="en-US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2. Sensor Data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endParaRPr>
            </a:p>
            <a:p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94810D4-2F4F-3798-B6BE-8A6FE9813654}"/>
                </a:ext>
              </a:extLst>
            </p:cNvPr>
            <p:cNvSpPr txBox="1"/>
            <p:nvPr/>
          </p:nvSpPr>
          <p:spPr>
            <a:xfrm>
              <a:off x="3819245" y="188165"/>
              <a:ext cx="648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03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2116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3BD5C53C-9B19-415C-B6B8-94AEDDE075AC}"/>
              </a:ext>
            </a:extLst>
          </p:cNvPr>
          <p:cNvSpPr/>
          <p:nvPr/>
        </p:nvSpPr>
        <p:spPr>
          <a:xfrm>
            <a:off x="0" y="-1"/>
            <a:ext cx="12213771" cy="860932"/>
          </a:xfrm>
          <a:prstGeom prst="rect">
            <a:avLst/>
          </a:prstGeom>
          <a:solidFill>
            <a:srgbClr val="0049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4F2EBF-4938-45B7-8EE5-0FCC9BC096A7}"/>
              </a:ext>
            </a:extLst>
          </p:cNvPr>
          <p:cNvSpPr txBox="1"/>
          <p:nvPr/>
        </p:nvSpPr>
        <p:spPr>
          <a:xfrm>
            <a:off x="4770197" y="211748"/>
            <a:ext cx="2651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6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rPr>
              <a:t>목차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BB21E30-1CD8-46E8-A8F3-29D7BD7E4EFC}"/>
              </a:ext>
            </a:extLst>
          </p:cNvPr>
          <p:cNvGrpSpPr/>
          <p:nvPr/>
        </p:nvGrpSpPr>
        <p:grpSpPr>
          <a:xfrm>
            <a:off x="939412" y="1812236"/>
            <a:ext cx="7499913" cy="2386455"/>
            <a:chOff x="911807" y="1812236"/>
            <a:chExt cx="7499913" cy="2386455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B793B6E9-C890-4D5A-A71D-291AA2FC09FB}"/>
                </a:ext>
              </a:extLst>
            </p:cNvPr>
            <p:cNvGrpSpPr/>
            <p:nvPr/>
          </p:nvGrpSpPr>
          <p:grpSpPr>
            <a:xfrm>
              <a:off x="911807" y="1812236"/>
              <a:ext cx="6756788" cy="830997"/>
              <a:chOff x="911807" y="1812236"/>
              <a:chExt cx="6756788" cy="830997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084F941-B1A5-42ED-AD78-B0F57A275C9B}"/>
                  </a:ext>
                </a:extLst>
              </p:cNvPr>
              <p:cNvSpPr txBox="1"/>
              <p:nvPr/>
            </p:nvSpPr>
            <p:spPr>
              <a:xfrm>
                <a:off x="911807" y="1812236"/>
                <a:ext cx="89960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800" b="1" dirty="0">
                    <a:solidFill>
                      <a:srgbClr val="00499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KoPubWorld돋움체 Bold" panose="00000800000000000000" pitchFamily="2" charset="-127"/>
                  </a:rPr>
                  <a:t>01</a:t>
                </a:r>
                <a:endParaRPr lang="ko-KR" altLang="en-US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BE13764-1EF0-4A6F-8554-79E11A74BCAB}"/>
                  </a:ext>
                </a:extLst>
              </p:cNvPr>
              <p:cNvSpPr txBox="1"/>
              <p:nvPr/>
            </p:nvSpPr>
            <p:spPr>
              <a:xfrm>
                <a:off x="2553155" y="1935346"/>
                <a:ext cx="51154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KoPubWorld돋움체 Bold" panose="00000800000000000000" pitchFamily="2" charset="-127"/>
                  </a:rPr>
                  <a:t>기존 코드와 변경 내용</a:t>
                </a:r>
                <a:endParaRPr lang="en-US" altLang="ko-KR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endParaRPr>
              </a:p>
            </p:txBody>
          </p:sp>
        </p:grpSp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3A5AF55B-2B72-4D64-9D81-C0FF482732D7}"/>
                </a:ext>
              </a:extLst>
            </p:cNvPr>
            <p:cNvGrpSpPr/>
            <p:nvPr/>
          </p:nvGrpSpPr>
          <p:grpSpPr>
            <a:xfrm>
              <a:off x="911807" y="3367694"/>
              <a:ext cx="7499913" cy="830997"/>
              <a:chOff x="911807" y="3367694"/>
              <a:chExt cx="7499913" cy="830997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21C3A4C-9A1E-4998-B64C-27B322E1FB56}"/>
                  </a:ext>
                </a:extLst>
              </p:cNvPr>
              <p:cNvSpPr txBox="1"/>
              <p:nvPr/>
            </p:nvSpPr>
            <p:spPr>
              <a:xfrm>
                <a:off x="911807" y="3367694"/>
                <a:ext cx="89960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800" b="1" dirty="0">
                    <a:solidFill>
                      <a:srgbClr val="00499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KoPubWorld돋움체 Bold" panose="00000800000000000000" pitchFamily="2" charset="-127"/>
                  </a:rPr>
                  <a:t>02</a:t>
                </a:r>
                <a:endParaRPr lang="ko-KR" altLang="en-US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BD65EA8-75FC-4381-8F1B-C7736D8545B7}"/>
                  </a:ext>
                </a:extLst>
              </p:cNvPr>
              <p:cNvSpPr txBox="1"/>
              <p:nvPr/>
            </p:nvSpPr>
            <p:spPr>
              <a:xfrm>
                <a:off x="2553155" y="3490804"/>
                <a:ext cx="585856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KoPubWorld돋움체 Light" panose="00000300000000000000" pitchFamily="2" charset="-127"/>
                  </a:rPr>
                  <a:t>추가 기능 </a:t>
                </a:r>
                <a:r>
                  <a:rPr lang="en-US" altLang="ko-KR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KoPubWorld돋움체 Light" panose="00000300000000000000" pitchFamily="2" charset="-127"/>
                  </a:rPr>
                  <a:t>1. RTC </a:t>
                </a:r>
                <a:endParaRPr lang="ko-KR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endParaRPr>
              </a:p>
            </p:txBody>
          </p:sp>
        </p:grp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D308CA84-006B-484A-8754-1324C45CC9BF}"/>
              </a:ext>
            </a:extLst>
          </p:cNvPr>
          <p:cNvGrpSpPr/>
          <p:nvPr/>
        </p:nvGrpSpPr>
        <p:grpSpPr>
          <a:xfrm>
            <a:off x="939412" y="5011340"/>
            <a:ext cx="5542227" cy="830997"/>
            <a:chOff x="3403338" y="2598003"/>
            <a:chExt cx="2065715" cy="8309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0CFC9F3-8653-43AE-9477-2C2433CDFB7C}"/>
                </a:ext>
              </a:extLst>
            </p:cNvPr>
            <p:cNvSpPr txBox="1"/>
            <p:nvPr/>
          </p:nvSpPr>
          <p:spPr>
            <a:xfrm>
              <a:off x="3403338" y="2598003"/>
              <a:ext cx="33530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03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05E7C0A-107D-42CB-B9CD-E10345F601C6}"/>
                </a:ext>
              </a:extLst>
            </p:cNvPr>
            <p:cNvSpPr txBox="1"/>
            <p:nvPr/>
          </p:nvSpPr>
          <p:spPr>
            <a:xfrm>
              <a:off x="4015106" y="2721113"/>
              <a:ext cx="14539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추가 기능 </a:t>
              </a:r>
              <a:r>
                <a:rPr lang="en-US" altLang="ko-KR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2. Flash</a:t>
              </a:r>
              <a:endParaRPr lang="ko-KR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2863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505D9C9E-8325-4A59-BEFC-3BC22C85BDAD}"/>
              </a:ext>
            </a:extLst>
          </p:cNvPr>
          <p:cNvSpPr/>
          <p:nvPr/>
        </p:nvSpPr>
        <p:spPr>
          <a:xfrm flipV="1">
            <a:off x="557400" y="1001162"/>
            <a:ext cx="11077200" cy="18000"/>
          </a:xfrm>
          <a:prstGeom prst="rect">
            <a:avLst/>
          </a:prstGeom>
          <a:solidFill>
            <a:srgbClr val="64DECF"/>
          </a:solidFill>
          <a:ln>
            <a:solidFill>
              <a:srgbClr val="004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B0813F0-0608-43A3-9E53-0BA015EDE231}"/>
              </a:ext>
            </a:extLst>
          </p:cNvPr>
          <p:cNvGrpSpPr/>
          <p:nvPr/>
        </p:nvGrpSpPr>
        <p:grpSpPr>
          <a:xfrm>
            <a:off x="1309766" y="188165"/>
            <a:ext cx="4468733" cy="925729"/>
            <a:chOff x="4077505" y="188165"/>
            <a:chExt cx="1533952" cy="925729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7D0033C3-456D-4151-9AAB-F0A2E961A5B6}"/>
                </a:ext>
              </a:extLst>
            </p:cNvPr>
            <p:cNvSpPr/>
            <p:nvPr/>
          </p:nvSpPr>
          <p:spPr>
            <a:xfrm>
              <a:off x="4424351" y="375230"/>
              <a:ext cx="118710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기존 코드와 변경 내용</a:t>
              </a:r>
              <a:endParaRPr lang="en-US" altLang="ko-K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  <a:p>
              <a:pPr algn="ctr"/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841637C-F02D-4ED4-9B17-10A92FFC6619}"/>
                </a:ext>
              </a:extLst>
            </p:cNvPr>
            <p:cNvSpPr txBox="1"/>
            <p:nvPr/>
          </p:nvSpPr>
          <p:spPr>
            <a:xfrm>
              <a:off x="4077505" y="188165"/>
              <a:ext cx="3830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01 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572A7D86-11C7-8C1A-54CE-09D0B14EE499}"/>
              </a:ext>
            </a:extLst>
          </p:cNvPr>
          <p:cNvSpPr/>
          <p:nvPr/>
        </p:nvSpPr>
        <p:spPr>
          <a:xfrm>
            <a:off x="131515" y="1289142"/>
            <a:ext cx="319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2. LED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변경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graphicFrame>
        <p:nvGraphicFramePr>
          <p:cNvPr id="4" name="표 7">
            <a:extLst>
              <a:ext uri="{FF2B5EF4-FFF2-40B4-BE49-F238E27FC236}">
                <a16:creationId xmlns:a16="http://schemas.microsoft.com/office/drawing/2014/main" id="{DE4EC1C4-5191-8AA9-1C89-70462E412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342911"/>
              </p:ext>
            </p:extLst>
          </p:nvPr>
        </p:nvGraphicFramePr>
        <p:xfrm>
          <a:off x="892131" y="2300186"/>
          <a:ext cx="10742469" cy="27926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80823">
                  <a:extLst>
                    <a:ext uri="{9D8B030D-6E8A-4147-A177-3AD203B41FA5}">
                      <a16:colId xmlns:a16="http://schemas.microsoft.com/office/drawing/2014/main" val="786445727"/>
                    </a:ext>
                  </a:extLst>
                </a:gridCol>
                <a:gridCol w="3580823">
                  <a:extLst>
                    <a:ext uri="{9D8B030D-6E8A-4147-A177-3AD203B41FA5}">
                      <a16:colId xmlns:a16="http://schemas.microsoft.com/office/drawing/2014/main" val="1851651839"/>
                    </a:ext>
                  </a:extLst>
                </a:gridCol>
                <a:gridCol w="3580823">
                  <a:extLst>
                    <a:ext uri="{9D8B030D-6E8A-4147-A177-3AD203B41FA5}">
                      <a16:colId xmlns:a16="http://schemas.microsoft.com/office/drawing/2014/main" val="1951954536"/>
                    </a:ext>
                  </a:extLst>
                </a:gridCol>
              </a:tblGrid>
              <a:tr h="39995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기존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C1.5 L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261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Flash </a:t>
                      </a:r>
                      <a:r>
                        <a:rPr lang="ko-KR" altLang="en-US" dirty="0"/>
                        <a:t>연결 확인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X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</a:t>
                      </a:r>
                      <a:r>
                        <a:rPr lang="en-US" altLang="ko-KR" dirty="0"/>
                        <a:t>  - </a:t>
                      </a:r>
                      <a:r>
                        <a:rPr lang="en-US" altLang="ko-KR" dirty="0">
                          <a:solidFill>
                            <a:srgbClr val="7030A0"/>
                          </a:solidFill>
                        </a:rPr>
                        <a:t>Violet</a:t>
                      </a:r>
                      <a:endParaRPr lang="ko-KR" alt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6089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센서 연결 확인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/>
                        <a:t>-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 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</a:t>
                      </a:r>
                      <a:r>
                        <a:rPr lang="en-US" altLang="ko-KR" dirty="0"/>
                        <a:t> -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/>
                        <a:t>-</a:t>
                      </a:r>
                      <a:r>
                        <a:rPr lang="en-US" altLang="ko-KR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>
                          <a:solidFill>
                            <a:schemeClr val="accent1"/>
                          </a:solidFill>
                        </a:rPr>
                        <a:t>blue</a:t>
                      </a:r>
                      <a:endParaRPr lang="ko-KR" alt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351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/>
                        <a:t>액츄에이터</a:t>
                      </a:r>
                      <a:r>
                        <a:rPr lang="ko-KR" altLang="en-US" dirty="0"/>
                        <a:t> 연결 확인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/>
                        <a:t>-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 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</a:t>
                      </a:r>
                      <a:r>
                        <a:rPr lang="en-US" altLang="ko-KR" dirty="0"/>
                        <a:t> -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/>
                        <a:t>-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ko-KR" alt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931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전원 </a:t>
                      </a:r>
                      <a:r>
                        <a:rPr lang="en-US" altLang="ko-KR" dirty="0"/>
                        <a:t>on </a:t>
                      </a:r>
                      <a:r>
                        <a:rPr lang="ko-KR" altLang="en-US" dirty="0"/>
                        <a:t>부팅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 …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 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/>
                        <a:t>-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Red </a:t>
                      </a:r>
                      <a:r>
                        <a:rPr lang="en-US" altLang="ko-KR" dirty="0"/>
                        <a:t>-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ko-KR" dirty="0">
                          <a:solidFill>
                            <a:schemeClr val="accent1"/>
                          </a:solidFill>
                        </a:rPr>
                        <a:t>blue …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781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RTC </a:t>
                      </a:r>
                      <a:r>
                        <a:rPr lang="ko-KR" altLang="en-US" dirty="0"/>
                        <a:t>시간 설정 필요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X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solidFill>
                            <a:srgbClr val="7030A0"/>
                          </a:solidFill>
                        </a:rPr>
                        <a:t>Violet</a:t>
                      </a:r>
                      <a:endParaRPr lang="ko-KR" alt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069326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D5016B4E-F3AD-6BCB-DBAC-385238922E08}"/>
              </a:ext>
            </a:extLst>
          </p:cNvPr>
          <p:cNvSpPr/>
          <p:nvPr/>
        </p:nvSpPr>
        <p:spPr>
          <a:xfrm>
            <a:off x="356461" y="1707040"/>
            <a:ext cx="7872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기존보다 많은 기능이 추가됨에 따라 이를 확인할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LED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추가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1D8CDD-F986-1BD2-741B-CF4DB72FFA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278" t="30755" r="39722" b="45185"/>
          <a:stretch/>
        </p:blipFill>
        <p:spPr>
          <a:xfrm>
            <a:off x="4599665" y="5447304"/>
            <a:ext cx="1663700" cy="1200864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37EB021-F04F-48FD-AE11-B4E2562796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814" t="16960" r="9242" b="30789"/>
          <a:stretch/>
        </p:blipFill>
        <p:spPr>
          <a:xfrm>
            <a:off x="6756567" y="5447304"/>
            <a:ext cx="1663700" cy="1200864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24B862A8-8DB0-0F54-3CFC-E885D45BB5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220" t="27447" r="37639" b="47037"/>
          <a:stretch/>
        </p:blipFill>
        <p:spPr>
          <a:xfrm rot="10800000">
            <a:off x="8913469" y="5447304"/>
            <a:ext cx="1663700" cy="120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44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505D9C9E-8325-4A59-BEFC-3BC22C85BDAD}"/>
              </a:ext>
            </a:extLst>
          </p:cNvPr>
          <p:cNvSpPr/>
          <p:nvPr/>
        </p:nvSpPr>
        <p:spPr>
          <a:xfrm flipV="1">
            <a:off x="557400" y="1001162"/>
            <a:ext cx="11077200" cy="18000"/>
          </a:xfrm>
          <a:prstGeom prst="rect">
            <a:avLst/>
          </a:prstGeom>
          <a:solidFill>
            <a:srgbClr val="64DECF"/>
          </a:solidFill>
          <a:ln>
            <a:solidFill>
              <a:srgbClr val="004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B0813F0-0608-43A3-9E53-0BA015EDE231}"/>
              </a:ext>
            </a:extLst>
          </p:cNvPr>
          <p:cNvGrpSpPr/>
          <p:nvPr/>
        </p:nvGrpSpPr>
        <p:grpSpPr>
          <a:xfrm>
            <a:off x="4105426" y="188165"/>
            <a:ext cx="5457673" cy="905330"/>
            <a:chOff x="3819245" y="188165"/>
            <a:chExt cx="3935910" cy="905330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7D0033C3-456D-4151-9AAB-F0A2E961A5B6}"/>
                </a:ext>
              </a:extLst>
            </p:cNvPr>
            <p:cNvSpPr/>
            <p:nvPr/>
          </p:nvSpPr>
          <p:spPr>
            <a:xfrm>
              <a:off x="4557865" y="354831"/>
              <a:ext cx="31972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추가 기능 </a:t>
              </a:r>
              <a:r>
                <a:rPr lang="en-US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1. RTC 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endParaRPr>
            </a:p>
            <a:p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841637C-F02D-4ED4-9B17-10A92FFC6619}"/>
                </a:ext>
              </a:extLst>
            </p:cNvPr>
            <p:cNvSpPr txBox="1"/>
            <p:nvPr/>
          </p:nvSpPr>
          <p:spPr>
            <a:xfrm>
              <a:off x="3819245" y="188165"/>
              <a:ext cx="648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02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572A7D86-11C7-8C1A-54CE-09D0B14EE499}"/>
              </a:ext>
            </a:extLst>
          </p:cNvPr>
          <p:cNvSpPr/>
          <p:nvPr/>
        </p:nvSpPr>
        <p:spPr>
          <a:xfrm>
            <a:off x="131515" y="1289142"/>
            <a:ext cx="319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1.  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시간 저장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5016B4E-F3AD-6BCB-DBAC-385238922E08}"/>
              </a:ext>
            </a:extLst>
          </p:cNvPr>
          <p:cNvSpPr/>
          <p:nvPr/>
        </p:nvSpPr>
        <p:spPr>
          <a:xfrm>
            <a:off x="547587" y="1739826"/>
            <a:ext cx="108385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Tx/>
              <a:buChar char="-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기기 이용시간을 실제 시간으로 기록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(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전원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on, off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시간 기록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 </a:t>
            </a:r>
          </a:p>
          <a:p>
            <a:pPr marL="800100" lvl="1" indent="-342900">
              <a:buAutoNum type="arabicParenR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전원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on </a:t>
            </a:r>
          </a:p>
          <a:p>
            <a:pPr marL="1257300" lvl="2" indent="-342900">
              <a:buFont typeface="+mj-ea"/>
              <a:buAutoNum type="circleNumDbPlain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현재 시간 저장 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2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800100" lvl="1" indent="-342900">
              <a:buAutoNum type="arabicParenR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전원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off</a:t>
            </a:r>
          </a:p>
          <a:p>
            <a:pPr marL="1257300" lvl="2" indent="-342900">
              <a:buFont typeface="+mj-ea"/>
              <a:buAutoNum type="circleNumDbPlain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1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초마다 시간을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flash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에 저장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(running time) </a:t>
            </a:r>
          </a:p>
          <a:p>
            <a:pPr lvl="3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-&gt;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전원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off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 더 이상 값을 저장하지 않으므로 가장 마지막 값이 전원을 끈 시간 임을 알 수 있음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57300" lvl="2" indent="-342900">
              <a:buFont typeface="+mj-ea"/>
              <a:buAutoNum type="circleNumDbPlain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다음 전원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on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running time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의 가장 마지막 값을 불러와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off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시간으로 저장 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57300" lvl="2" indent="-342900">
              <a:buFont typeface="+mj-ea"/>
              <a:buAutoNum type="circleNumDbPlain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다음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running time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 저장을 위해 저장 공간 삭제 후 재저장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57300" lvl="2" indent="-342900">
              <a:buFont typeface="+mj-ea"/>
              <a:buAutoNum type="circleNumDbPlain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742950" lvl="1" indent="-285750">
              <a:buFontTx/>
              <a:buChar char="-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✨모든 기능 확인 후 정상 동작이 가능할 때 전원 시간을 기록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2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9485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84247E67-A96B-B6CE-9738-89E6C2C5D56A}"/>
              </a:ext>
            </a:extLst>
          </p:cNvPr>
          <p:cNvCxnSpPr>
            <a:cxnSpLocks/>
            <a:endCxn id="7" idx="1"/>
          </p:cNvCxnSpPr>
          <p:nvPr/>
        </p:nvCxnSpPr>
        <p:spPr>
          <a:xfrm rot="16200000" flipH="1">
            <a:off x="2222899" y="3251849"/>
            <a:ext cx="1578466" cy="198802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87E918BC-8235-BA5A-49C8-F744F4B2317B}"/>
              </a:ext>
            </a:extLst>
          </p:cNvPr>
          <p:cNvCxnSpPr>
            <a:cxnSpLocks/>
            <a:endCxn id="9" idx="1"/>
          </p:cNvCxnSpPr>
          <p:nvPr/>
        </p:nvCxnSpPr>
        <p:spPr>
          <a:xfrm rot="16200000" flipH="1">
            <a:off x="9219890" y="3623196"/>
            <a:ext cx="2363621" cy="240612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505D9C9E-8325-4A59-BEFC-3BC22C85BDAD}"/>
              </a:ext>
            </a:extLst>
          </p:cNvPr>
          <p:cNvSpPr/>
          <p:nvPr/>
        </p:nvSpPr>
        <p:spPr>
          <a:xfrm flipV="1">
            <a:off x="557400" y="1001162"/>
            <a:ext cx="11077200" cy="18000"/>
          </a:xfrm>
          <a:prstGeom prst="rect">
            <a:avLst/>
          </a:prstGeom>
          <a:solidFill>
            <a:srgbClr val="64DECF"/>
          </a:solidFill>
          <a:ln>
            <a:solidFill>
              <a:srgbClr val="004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B0813F0-0608-43A3-9E53-0BA015EDE231}"/>
              </a:ext>
            </a:extLst>
          </p:cNvPr>
          <p:cNvGrpSpPr/>
          <p:nvPr/>
        </p:nvGrpSpPr>
        <p:grpSpPr>
          <a:xfrm>
            <a:off x="4105426" y="188165"/>
            <a:ext cx="5457673" cy="905330"/>
            <a:chOff x="3819245" y="188165"/>
            <a:chExt cx="3935910" cy="905330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7D0033C3-456D-4151-9AAB-F0A2E961A5B6}"/>
                </a:ext>
              </a:extLst>
            </p:cNvPr>
            <p:cNvSpPr/>
            <p:nvPr/>
          </p:nvSpPr>
          <p:spPr>
            <a:xfrm>
              <a:off x="4557865" y="354831"/>
              <a:ext cx="31972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추가 기능 </a:t>
              </a:r>
              <a:r>
                <a:rPr lang="en-US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1. RTC 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endParaRPr>
            </a:p>
            <a:p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841637C-F02D-4ED4-9B17-10A92FFC6619}"/>
                </a:ext>
              </a:extLst>
            </p:cNvPr>
            <p:cNvSpPr txBox="1"/>
            <p:nvPr/>
          </p:nvSpPr>
          <p:spPr>
            <a:xfrm>
              <a:off x="3819245" y="188165"/>
              <a:ext cx="648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02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572A7D86-11C7-8C1A-54CE-09D0B14EE499}"/>
              </a:ext>
            </a:extLst>
          </p:cNvPr>
          <p:cNvSpPr/>
          <p:nvPr/>
        </p:nvSpPr>
        <p:spPr>
          <a:xfrm>
            <a:off x="131515" y="1289142"/>
            <a:ext cx="319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1.  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시간 저장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5016B4E-F3AD-6BCB-DBAC-385238922E08}"/>
              </a:ext>
            </a:extLst>
          </p:cNvPr>
          <p:cNvSpPr/>
          <p:nvPr/>
        </p:nvSpPr>
        <p:spPr>
          <a:xfrm>
            <a:off x="547587" y="1739826"/>
            <a:ext cx="108385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✏️데이터 구조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📂저장 용량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Page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당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31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개의 시간 저장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-&gt; 2 Sector( 1sector = 16 pages)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이용 </a:t>
            </a:r>
            <a:r>
              <a:rPr lang="en-US" altLang="ko-KR" b="1" i="1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&lt; On-Off 496</a:t>
            </a:r>
            <a:r>
              <a:rPr lang="ko-KR" altLang="en-US" b="1" i="1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쌍 저장 가능</a:t>
            </a:r>
            <a:r>
              <a:rPr lang="en-US" altLang="ko-KR" b="1" i="1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 &gt;</a:t>
            </a:r>
          </a:p>
          <a:p>
            <a:pPr lvl="2"/>
            <a:endParaRPr lang="en-US" altLang="ko-KR" b="1" i="1" u="sng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b="1" i="1" u="sng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b="1" i="1" u="sng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 </a:t>
            </a:r>
          </a:p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 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C40F7369-2FF5-CD7D-BD97-A0FD35B199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931512"/>
              </p:ext>
            </p:extLst>
          </p:nvPr>
        </p:nvGraphicFramePr>
        <p:xfrm>
          <a:off x="1497727" y="2196258"/>
          <a:ext cx="9976112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7014">
                  <a:extLst>
                    <a:ext uri="{9D8B030D-6E8A-4147-A177-3AD203B41FA5}">
                      <a16:colId xmlns:a16="http://schemas.microsoft.com/office/drawing/2014/main" val="1831318589"/>
                    </a:ext>
                  </a:extLst>
                </a:gridCol>
                <a:gridCol w="1247014">
                  <a:extLst>
                    <a:ext uri="{9D8B030D-6E8A-4147-A177-3AD203B41FA5}">
                      <a16:colId xmlns:a16="http://schemas.microsoft.com/office/drawing/2014/main" val="3428192002"/>
                    </a:ext>
                  </a:extLst>
                </a:gridCol>
                <a:gridCol w="1247014">
                  <a:extLst>
                    <a:ext uri="{9D8B030D-6E8A-4147-A177-3AD203B41FA5}">
                      <a16:colId xmlns:a16="http://schemas.microsoft.com/office/drawing/2014/main" val="3458233588"/>
                    </a:ext>
                  </a:extLst>
                </a:gridCol>
                <a:gridCol w="1247014">
                  <a:extLst>
                    <a:ext uri="{9D8B030D-6E8A-4147-A177-3AD203B41FA5}">
                      <a16:colId xmlns:a16="http://schemas.microsoft.com/office/drawing/2014/main" val="1989116745"/>
                    </a:ext>
                  </a:extLst>
                </a:gridCol>
                <a:gridCol w="1247014">
                  <a:extLst>
                    <a:ext uri="{9D8B030D-6E8A-4147-A177-3AD203B41FA5}">
                      <a16:colId xmlns:a16="http://schemas.microsoft.com/office/drawing/2014/main" val="3986814734"/>
                    </a:ext>
                  </a:extLst>
                </a:gridCol>
                <a:gridCol w="1247014">
                  <a:extLst>
                    <a:ext uri="{9D8B030D-6E8A-4147-A177-3AD203B41FA5}">
                      <a16:colId xmlns:a16="http://schemas.microsoft.com/office/drawing/2014/main" val="1979184562"/>
                    </a:ext>
                  </a:extLst>
                </a:gridCol>
                <a:gridCol w="1247014">
                  <a:extLst>
                    <a:ext uri="{9D8B030D-6E8A-4147-A177-3AD203B41FA5}">
                      <a16:colId xmlns:a16="http://schemas.microsoft.com/office/drawing/2014/main" val="2704331072"/>
                    </a:ext>
                  </a:extLst>
                </a:gridCol>
                <a:gridCol w="1247014">
                  <a:extLst>
                    <a:ext uri="{9D8B030D-6E8A-4147-A177-3AD203B41FA5}">
                      <a16:colId xmlns:a16="http://schemas.microsoft.com/office/drawing/2014/main" val="3307049856"/>
                    </a:ext>
                  </a:extLst>
                </a:gridCol>
              </a:tblGrid>
              <a:tr h="29981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Power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Year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Month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Date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Hours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Minutes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Seconds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/>
                        <a:t>sBlock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71960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81DBAB2-253D-83E4-3F98-F6A9C4A5CF35}"/>
              </a:ext>
            </a:extLst>
          </p:cNvPr>
          <p:cNvSpPr txBox="1"/>
          <p:nvPr/>
        </p:nvSpPr>
        <p:spPr>
          <a:xfrm>
            <a:off x="1730160" y="2835570"/>
            <a:ext cx="1572171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dirty="0"/>
              <a:t>전원 </a:t>
            </a:r>
            <a:r>
              <a:rPr lang="en-US" altLang="ko-KR" dirty="0"/>
              <a:t>ON  : 1</a:t>
            </a:r>
          </a:p>
          <a:p>
            <a:r>
              <a:rPr lang="ko-KR" altLang="en-US" dirty="0"/>
              <a:t>전원 </a:t>
            </a:r>
            <a:r>
              <a:rPr lang="en-US" altLang="ko-KR" dirty="0"/>
              <a:t>OFF : 0</a:t>
            </a:r>
          </a:p>
          <a:p>
            <a:r>
              <a:rPr lang="ko-KR" altLang="en-US" dirty="0">
                <a:solidFill>
                  <a:srgbClr val="00499E"/>
                </a:solidFill>
              </a:rPr>
              <a:t>격발 시 </a:t>
            </a:r>
            <a:r>
              <a:rPr lang="en-US" altLang="ko-KR" dirty="0">
                <a:solidFill>
                  <a:srgbClr val="00499E"/>
                </a:solidFill>
              </a:rPr>
              <a:t>: 2</a:t>
            </a:r>
            <a:endParaRPr lang="ko-KR" altLang="en-US" dirty="0">
              <a:solidFill>
                <a:srgbClr val="00499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0D0BBF-4952-ACF4-E83D-9BAD144C85B5}"/>
              </a:ext>
            </a:extLst>
          </p:cNvPr>
          <p:cNvSpPr txBox="1"/>
          <p:nvPr/>
        </p:nvSpPr>
        <p:spPr>
          <a:xfrm>
            <a:off x="3111533" y="3817317"/>
            <a:ext cx="114731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dirty="0"/>
              <a:t>YY </a:t>
            </a:r>
            <a:r>
              <a:rPr lang="ko-KR" altLang="en-US" dirty="0"/>
              <a:t>형식 </a:t>
            </a:r>
            <a:endParaRPr lang="en-US" altLang="ko-KR" dirty="0"/>
          </a:p>
          <a:p>
            <a:r>
              <a:rPr lang="en-US" altLang="ko-KR" dirty="0"/>
              <a:t>Ex) 22</a:t>
            </a:r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3EE76F-8B84-3354-EEBB-066D75F18F98}"/>
              </a:ext>
            </a:extLst>
          </p:cNvPr>
          <p:cNvSpPr txBox="1"/>
          <p:nvPr/>
        </p:nvSpPr>
        <p:spPr>
          <a:xfrm>
            <a:off x="10522006" y="4463648"/>
            <a:ext cx="142782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dirty="0"/>
              <a:t>Sensor data</a:t>
            </a:r>
          </a:p>
          <a:p>
            <a:r>
              <a:rPr lang="ko-KR" altLang="en-US" dirty="0"/>
              <a:t>저장위치</a:t>
            </a:r>
            <a:endParaRPr lang="en-US" altLang="ko-KR" dirty="0"/>
          </a:p>
          <a:p>
            <a:r>
              <a:rPr lang="ko-KR" altLang="en-US" dirty="0">
                <a:solidFill>
                  <a:srgbClr val="00499E"/>
                </a:solidFill>
              </a:rPr>
              <a:t>트리거 유형</a:t>
            </a:r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339DA5D4-914F-A02D-A61E-3CAF042FAE38}"/>
              </a:ext>
            </a:extLst>
          </p:cNvPr>
          <p:cNvCxnSpPr>
            <a:endCxn id="4" idx="1"/>
          </p:cNvCxnSpPr>
          <p:nvPr/>
        </p:nvCxnSpPr>
        <p:spPr>
          <a:xfrm rot="16200000" flipH="1">
            <a:off x="1246335" y="2813409"/>
            <a:ext cx="735217" cy="232434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9525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사각형: 둥근 모서리 55">
            <a:extLst>
              <a:ext uri="{FF2B5EF4-FFF2-40B4-BE49-F238E27FC236}">
                <a16:creationId xmlns:a16="http://schemas.microsoft.com/office/drawing/2014/main" id="{FEB05713-4EAE-6DB9-BE0D-FA61A73F3597}"/>
              </a:ext>
            </a:extLst>
          </p:cNvPr>
          <p:cNvSpPr/>
          <p:nvPr/>
        </p:nvSpPr>
        <p:spPr>
          <a:xfrm>
            <a:off x="7653768" y="1907895"/>
            <a:ext cx="2671602" cy="441634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505D9C9E-8325-4A59-BEFC-3BC22C85BDAD}"/>
              </a:ext>
            </a:extLst>
          </p:cNvPr>
          <p:cNvSpPr/>
          <p:nvPr/>
        </p:nvSpPr>
        <p:spPr>
          <a:xfrm flipV="1">
            <a:off x="557400" y="1001162"/>
            <a:ext cx="11077200" cy="18000"/>
          </a:xfrm>
          <a:prstGeom prst="rect">
            <a:avLst/>
          </a:prstGeom>
          <a:solidFill>
            <a:srgbClr val="64DECF"/>
          </a:solidFill>
          <a:ln>
            <a:solidFill>
              <a:srgbClr val="004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B5B41F31-CFAF-549F-D7FA-26ECEF218779}"/>
              </a:ext>
            </a:extLst>
          </p:cNvPr>
          <p:cNvSpPr/>
          <p:nvPr/>
        </p:nvSpPr>
        <p:spPr>
          <a:xfrm>
            <a:off x="547587" y="3179182"/>
            <a:ext cx="108385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7300" lvl="2" indent="-342900">
              <a:buAutoNum type="arabicParenR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800100" lvl="1" indent="-342900">
              <a:buAutoNum type="arabicParenR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800100" lvl="1" indent="-342900">
              <a:buAutoNum type="arabicParenR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786C5C0-DF4E-1BB6-52A9-C57EFCF5446B}"/>
              </a:ext>
            </a:extLst>
          </p:cNvPr>
          <p:cNvSpPr/>
          <p:nvPr/>
        </p:nvSpPr>
        <p:spPr>
          <a:xfrm>
            <a:off x="1986431" y="1786320"/>
            <a:ext cx="2671602" cy="412824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3D8D7274-3988-5396-5EC3-FD9998460959}"/>
              </a:ext>
            </a:extLst>
          </p:cNvPr>
          <p:cNvSpPr/>
          <p:nvPr/>
        </p:nvSpPr>
        <p:spPr>
          <a:xfrm>
            <a:off x="7133338" y="1710154"/>
            <a:ext cx="2671602" cy="441634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5325463-A3E7-2E4C-91ED-9C33252AC4B3}"/>
              </a:ext>
            </a:extLst>
          </p:cNvPr>
          <p:cNvSpPr/>
          <p:nvPr/>
        </p:nvSpPr>
        <p:spPr>
          <a:xfrm>
            <a:off x="1460743" y="1279295"/>
            <a:ext cx="319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On off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시간 저장 공간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2B2A9FF-DA26-806F-F6AF-E37890F76BA3}"/>
              </a:ext>
            </a:extLst>
          </p:cNvPr>
          <p:cNvSpPr/>
          <p:nvPr/>
        </p:nvSpPr>
        <p:spPr>
          <a:xfrm>
            <a:off x="1293215" y="2017272"/>
            <a:ext cx="2671602" cy="412824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430D3A6-29B3-7D92-5BF3-2949369D5F85}"/>
              </a:ext>
            </a:extLst>
          </p:cNvPr>
          <p:cNvSpPr/>
          <p:nvPr/>
        </p:nvSpPr>
        <p:spPr>
          <a:xfrm>
            <a:off x="1543842" y="2407583"/>
            <a:ext cx="2175144" cy="31728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전원 </a:t>
            </a:r>
            <a:r>
              <a:rPr lang="en-US" altLang="ko-KR" dirty="0"/>
              <a:t>on </a:t>
            </a:r>
            <a:r>
              <a:rPr lang="ko-KR" altLang="en-US" dirty="0"/>
              <a:t>시간 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8BD65D8C-21C8-24A3-D1FB-6D0769C54301}"/>
              </a:ext>
            </a:extLst>
          </p:cNvPr>
          <p:cNvSpPr/>
          <p:nvPr/>
        </p:nvSpPr>
        <p:spPr>
          <a:xfrm>
            <a:off x="7257452" y="2098142"/>
            <a:ext cx="2423373" cy="31728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1</a:t>
            </a:r>
            <a:r>
              <a:rPr lang="ko-KR" altLang="en-US" dirty="0"/>
              <a:t>초 마다 시간 저장 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3502D87B-9CAD-C197-70FC-88595413B454}"/>
              </a:ext>
            </a:extLst>
          </p:cNvPr>
          <p:cNvSpPr/>
          <p:nvPr/>
        </p:nvSpPr>
        <p:spPr>
          <a:xfrm>
            <a:off x="7257452" y="2437803"/>
            <a:ext cx="2423373" cy="31728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1</a:t>
            </a:r>
            <a:r>
              <a:rPr lang="ko-KR" altLang="en-US" dirty="0"/>
              <a:t>초 마다 시간 저장 </a:t>
            </a: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46BE5214-A322-8105-0D46-732AB350A862}"/>
              </a:ext>
            </a:extLst>
          </p:cNvPr>
          <p:cNvSpPr/>
          <p:nvPr/>
        </p:nvSpPr>
        <p:spPr>
          <a:xfrm>
            <a:off x="7257452" y="2774550"/>
            <a:ext cx="2423373" cy="31728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1</a:t>
            </a:r>
            <a:r>
              <a:rPr lang="ko-KR" altLang="en-US" dirty="0"/>
              <a:t>초 마다 시간 저장 </a:t>
            </a: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D085C57B-664E-0574-B7A0-44DEB6400CAA}"/>
              </a:ext>
            </a:extLst>
          </p:cNvPr>
          <p:cNvSpPr/>
          <p:nvPr/>
        </p:nvSpPr>
        <p:spPr>
          <a:xfrm>
            <a:off x="7257452" y="3114211"/>
            <a:ext cx="2423373" cy="31728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1</a:t>
            </a:r>
            <a:r>
              <a:rPr lang="ko-KR" altLang="en-US" dirty="0"/>
              <a:t>초 마다 시간 저장 </a:t>
            </a: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FA1A1BC8-B969-916D-71D8-78B2B7BF09DC}"/>
              </a:ext>
            </a:extLst>
          </p:cNvPr>
          <p:cNvSpPr/>
          <p:nvPr/>
        </p:nvSpPr>
        <p:spPr>
          <a:xfrm>
            <a:off x="7257452" y="3459127"/>
            <a:ext cx="2423373" cy="31728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1</a:t>
            </a:r>
            <a:r>
              <a:rPr lang="ko-KR" altLang="en-US" dirty="0"/>
              <a:t>초 마다 시간 저장 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1C09AF7E-EBAA-EDDA-5800-43AC4C7C598F}"/>
              </a:ext>
            </a:extLst>
          </p:cNvPr>
          <p:cNvSpPr/>
          <p:nvPr/>
        </p:nvSpPr>
        <p:spPr>
          <a:xfrm>
            <a:off x="7257452" y="3798788"/>
            <a:ext cx="2423373" cy="31728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1</a:t>
            </a:r>
            <a:r>
              <a:rPr lang="ko-KR" altLang="en-US" dirty="0"/>
              <a:t>초 마다 시간 저장 </a:t>
            </a:r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AEE6B5B9-29BA-4559-5102-AA5622EDAF1E}"/>
              </a:ext>
            </a:extLst>
          </p:cNvPr>
          <p:cNvSpPr/>
          <p:nvPr/>
        </p:nvSpPr>
        <p:spPr>
          <a:xfrm>
            <a:off x="7257452" y="4135535"/>
            <a:ext cx="2423373" cy="31728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1</a:t>
            </a:r>
            <a:r>
              <a:rPr lang="ko-KR" altLang="en-US" dirty="0"/>
              <a:t>초 마다 시간 저장 </a:t>
            </a: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1DB6FE13-EDA6-66CD-C135-21437EA4BBD9}"/>
              </a:ext>
            </a:extLst>
          </p:cNvPr>
          <p:cNvSpPr/>
          <p:nvPr/>
        </p:nvSpPr>
        <p:spPr>
          <a:xfrm>
            <a:off x="7257452" y="5589743"/>
            <a:ext cx="2423373" cy="317280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1</a:t>
            </a:r>
            <a:r>
              <a:rPr lang="ko-KR" altLang="en-US" dirty="0"/>
              <a:t>초 마다 시간 저장 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DFEE5F1B-F34B-65DF-B4E2-BD2D26A5F116}"/>
              </a:ext>
            </a:extLst>
          </p:cNvPr>
          <p:cNvSpPr/>
          <p:nvPr/>
        </p:nvSpPr>
        <p:spPr>
          <a:xfrm>
            <a:off x="7008279" y="1279295"/>
            <a:ext cx="319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러닝 타임 저장 공간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id="{DB97F310-5F84-68CD-9B6B-EC1404F560DF}"/>
              </a:ext>
            </a:extLst>
          </p:cNvPr>
          <p:cNvSpPr/>
          <p:nvPr/>
        </p:nvSpPr>
        <p:spPr>
          <a:xfrm>
            <a:off x="1543843" y="2864930"/>
            <a:ext cx="2175144" cy="304405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전원 </a:t>
            </a:r>
            <a:r>
              <a:rPr lang="en-US" altLang="ko-KR" dirty="0"/>
              <a:t>off </a:t>
            </a:r>
            <a:r>
              <a:rPr lang="ko-KR" altLang="en-US" dirty="0"/>
              <a:t>시간 </a:t>
            </a: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1BACE51D-8F45-8A2A-5F30-9C729F19E23C}"/>
              </a:ext>
            </a:extLst>
          </p:cNvPr>
          <p:cNvGrpSpPr/>
          <p:nvPr/>
        </p:nvGrpSpPr>
        <p:grpSpPr>
          <a:xfrm>
            <a:off x="4105426" y="188165"/>
            <a:ext cx="5457673" cy="905330"/>
            <a:chOff x="3819245" y="188165"/>
            <a:chExt cx="3935910" cy="905330"/>
          </a:xfrm>
        </p:grpSpPr>
        <p:sp>
          <p:nvSpPr>
            <p:cNvPr id="64" name="직사각형 63">
              <a:extLst>
                <a:ext uri="{FF2B5EF4-FFF2-40B4-BE49-F238E27FC236}">
                  <a16:creationId xmlns:a16="http://schemas.microsoft.com/office/drawing/2014/main" id="{39CEB772-FCBF-4EB2-9A59-3FB69FF8F698}"/>
                </a:ext>
              </a:extLst>
            </p:cNvPr>
            <p:cNvSpPr/>
            <p:nvPr/>
          </p:nvSpPr>
          <p:spPr>
            <a:xfrm>
              <a:off x="4557865" y="354831"/>
              <a:ext cx="31972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추가 기능 </a:t>
              </a:r>
              <a:r>
                <a:rPr lang="en-US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1. RTC 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endParaRPr>
            </a:p>
            <a:p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F7714E5-840D-F244-7538-2E28B274F099}"/>
                </a:ext>
              </a:extLst>
            </p:cNvPr>
            <p:cNvSpPr txBox="1"/>
            <p:nvPr/>
          </p:nvSpPr>
          <p:spPr>
            <a:xfrm>
              <a:off x="3819245" y="188165"/>
              <a:ext cx="648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02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64B227A-C9F4-F036-043D-651F046F4208}"/>
              </a:ext>
            </a:extLst>
          </p:cNvPr>
          <p:cNvSpPr txBox="1"/>
          <p:nvPr/>
        </p:nvSpPr>
        <p:spPr>
          <a:xfrm>
            <a:off x="8644498" y="6373674"/>
            <a:ext cx="33617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rgbClr val="FF0000"/>
                </a:solidFill>
              </a:rPr>
              <a:t>약 </a:t>
            </a:r>
            <a:r>
              <a:rPr lang="en-US" altLang="ko-KR" sz="1600" dirty="0">
                <a:solidFill>
                  <a:srgbClr val="FF0000"/>
                </a:solidFill>
              </a:rPr>
              <a:t>16</a:t>
            </a:r>
            <a:r>
              <a:rPr lang="ko-KR" altLang="en-US" sz="1600" dirty="0">
                <a:solidFill>
                  <a:srgbClr val="FF0000"/>
                </a:solidFill>
              </a:rPr>
              <a:t>분 </a:t>
            </a:r>
            <a:r>
              <a:rPr lang="en-US" altLang="ko-KR" sz="1600" dirty="0">
                <a:solidFill>
                  <a:srgbClr val="FF0000"/>
                </a:solidFill>
              </a:rPr>
              <a:t>32</a:t>
            </a:r>
            <a:r>
              <a:rPr lang="ko-KR" altLang="en-US" sz="1600" dirty="0">
                <a:solidFill>
                  <a:srgbClr val="FF0000"/>
                </a:solidFill>
              </a:rPr>
              <a:t>초 마다 </a:t>
            </a:r>
            <a:r>
              <a:rPr lang="en-US" altLang="ko-KR" sz="1600" dirty="0">
                <a:solidFill>
                  <a:srgbClr val="FF0000"/>
                </a:solidFill>
              </a:rPr>
              <a:t>sector </a:t>
            </a:r>
            <a:r>
              <a:rPr lang="ko-KR" altLang="en-US" sz="1600" dirty="0">
                <a:solidFill>
                  <a:srgbClr val="FF0000"/>
                </a:solidFill>
              </a:rPr>
              <a:t>삭제 </a:t>
            </a:r>
          </a:p>
        </p:txBody>
      </p:sp>
    </p:spTree>
    <p:extLst>
      <p:ext uri="{BB962C8B-B14F-4D97-AF65-F5344CB8AC3E}">
        <p14:creationId xmlns:p14="http://schemas.microsoft.com/office/powerpoint/2010/main" val="248451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44444E-6 L -0.47903 -0.39861 " pathEditMode="relative" rAng="0" ptsTypes="AA">
                                      <p:cBhvr>
                                        <p:cTn id="35" dur="19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58" y="-1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7" grpId="1" animBg="1"/>
      <p:bldP spid="27" grpId="0" animBg="1"/>
      <p:bldP spid="27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5" grpId="0" animBg="1"/>
      <p:bldP spid="45" grpId="1" animBg="1"/>
      <p:bldP spid="45" grpId="2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505D9C9E-8325-4A59-BEFC-3BC22C85BDAD}"/>
              </a:ext>
            </a:extLst>
          </p:cNvPr>
          <p:cNvSpPr/>
          <p:nvPr/>
        </p:nvSpPr>
        <p:spPr>
          <a:xfrm flipV="1">
            <a:off x="557400" y="1001162"/>
            <a:ext cx="11077200" cy="18000"/>
          </a:xfrm>
          <a:prstGeom prst="rect">
            <a:avLst/>
          </a:prstGeom>
          <a:solidFill>
            <a:srgbClr val="64DECF"/>
          </a:solidFill>
          <a:ln>
            <a:solidFill>
              <a:srgbClr val="004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572A7D86-11C7-8C1A-54CE-09D0B14EE499}"/>
              </a:ext>
            </a:extLst>
          </p:cNvPr>
          <p:cNvSpPr/>
          <p:nvPr/>
        </p:nvSpPr>
        <p:spPr>
          <a:xfrm>
            <a:off x="131515" y="1289142"/>
            <a:ext cx="319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2.  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현재 시간 설정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5016B4E-F3AD-6BCB-DBAC-385238922E08}"/>
              </a:ext>
            </a:extLst>
          </p:cNvPr>
          <p:cNvSpPr/>
          <p:nvPr/>
        </p:nvSpPr>
        <p:spPr>
          <a:xfrm>
            <a:off x="557400" y="1647493"/>
            <a:ext cx="108385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Tx/>
              <a:buChar char="-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RTC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의 경우 전원이 차단될 시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(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배터리와 분리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내부 시간이 흘러가지 않음 </a:t>
            </a:r>
            <a:r>
              <a:rPr lang="ko-KR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⚠️ 심각한 딜레이 발생</a:t>
            </a:r>
            <a:endParaRPr lang="en-US" altLang="ko-KR" sz="1600" i="1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💡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C&amp;S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로 이동시 배터리 분리 상태로 이동하므로 조립 후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시간 입력하는 과정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이 필요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800100" lvl="1" indent="-342900">
              <a:buAutoNum type="arabicParenR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시간 설정 필요 여부 확인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57300" lvl="2" indent="-342900">
              <a:buFont typeface="+mj-ea"/>
              <a:buAutoNum type="circleNumDbPlain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전원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on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RTC BKUP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 확인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( RTC BKUP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의 경우 전원이 차단될 경우 날아간다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.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  <a:sym typeface="Wingdings" panose="05000000000000000000" pitchFamily="2" charset="2"/>
              </a:rPr>
              <a:t>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  <a:sym typeface="Wingdings" panose="05000000000000000000" pitchFamily="2" charset="2"/>
              </a:rPr>
              <a:t>소요시간 확인 불가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설정 필요 </a:t>
            </a:r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X : RTC BKUP </a:t>
            </a:r>
            <a:r>
              <a:rPr lang="ko-KR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에 특정 값이 저장되어 있음</a:t>
            </a:r>
            <a:endParaRPr lang="en-US" altLang="ko-KR" sz="160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설정 필요 </a:t>
            </a:r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O : RTC BKUP </a:t>
            </a:r>
            <a:r>
              <a:rPr lang="ko-KR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에 값이 저장 </a:t>
            </a:r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X </a:t>
            </a:r>
          </a:p>
          <a:p>
            <a:pPr marL="1257300" lvl="2" indent="-342900">
              <a:buFont typeface="+mj-ea"/>
              <a:buAutoNum type="circleNumDbPlain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설정이 필요할 경우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led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점등으로 신호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57300" lvl="2" indent="-342900">
              <a:buFont typeface="+mj-ea"/>
              <a:buAutoNum type="circleNumDbPlain"/>
            </a:pP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800100" lvl="1" indent="-342900">
              <a:buAutoNum type="arabicParenR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시간 입력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57300" lvl="2" indent="-342900">
              <a:buFontTx/>
              <a:buAutoNum type="circleNumDbPlain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.exe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프로그램으로 기준 시간 전송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57300" lvl="2" indent="-342900">
              <a:buFontTx/>
              <a:buAutoNum type="circleNumDbPlain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Led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가 꺼지고 이후 동작 실행 및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.exe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프로그램 메시지 확인으로 설정 완료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2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✔️이후 전원이 차단되기 전까지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RTC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정상 동작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3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895751D4-3B41-DBED-E606-D780BECABAB1}"/>
              </a:ext>
            </a:extLst>
          </p:cNvPr>
          <p:cNvGrpSpPr/>
          <p:nvPr/>
        </p:nvGrpSpPr>
        <p:grpSpPr>
          <a:xfrm>
            <a:off x="4105426" y="188165"/>
            <a:ext cx="5457673" cy="905330"/>
            <a:chOff x="3819245" y="188165"/>
            <a:chExt cx="3935910" cy="905330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C79ADF7-E450-9F51-CA25-EC4FE2A3140A}"/>
                </a:ext>
              </a:extLst>
            </p:cNvPr>
            <p:cNvSpPr/>
            <p:nvPr/>
          </p:nvSpPr>
          <p:spPr>
            <a:xfrm>
              <a:off x="4557865" y="354831"/>
              <a:ext cx="31972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추가 기능 </a:t>
              </a:r>
              <a:r>
                <a:rPr lang="en-US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1. RTC 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endParaRPr>
            </a:p>
            <a:p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DB1384-E08A-80ED-846B-0C9156753075}"/>
                </a:ext>
              </a:extLst>
            </p:cNvPr>
            <p:cNvSpPr txBox="1"/>
            <p:nvPr/>
          </p:nvSpPr>
          <p:spPr>
            <a:xfrm>
              <a:off x="3819245" y="188165"/>
              <a:ext cx="648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02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241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505D9C9E-8325-4A59-BEFC-3BC22C85BDAD}"/>
              </a:ext>
            </a:extLst>
          </p:cNvPr>
          <p:cNvSpPr/>
          <p:nvPr/>
        </p:nvSpPr>
        <p:spPr>
          <a:xfrm flipV="1">
            <a:off x="557400" y="1001162"/>
            <a:ext cx="11077200" cy="18000"/>
          </a:xfrm>
          <a:prstGeom prst="rect">
            <a:avLst/>
          </a:prstGeom>
          <a:solidFill>
            <a:srgbClr val="64DECF"/>
          </a:solidFill>
          <a:ln>
            <a:solidFill>
              <a:srgbClr val="004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572A7D86-11C7-8C1A-54CE-09D0B14EE499}"/>
              </a:ext>
            </a:extLst>
          </p:cNvPr>
          <p:cNvSpPr/>
          <p:nvPr/>
        </p:nvSpPr>
        <p:spPr>
          <a:xfrm>
            <a:off x="131514" y="1289142"/>
            <a:ext cx="57485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2.  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현재 시간 설정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(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프로그램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5016B4E-F3AD-6BCB-DBAC-385238922E08}"/>
              </a:ext>
            </a:extLst>
          </p:cNvPr>
          <p:cNvSpPr/>
          <p:nvPr/>
        </p:nvSpPr>
        <p:spPr>
          <a:xfrm>
            <a:off x="557400" y="1612307"/>
            <a:ext cx="10838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54CD067B-39DB-90C9-9929-755F30D11292}"/>
              </a:ext>
            </a:extLst>
          </p:cNvPr>
          <p:cNvGrpSpPr/>
          <p:nvPr/>
        </p:nvGrpSpPr>
        <p:grpSpPr>
          <a:xfrm>
            <a:off x="4105426" y="188165"/>
            <a:ext cx="5457673" cy="905330"/>
            <a:chOff x="3819245" y="188165"/>
            <a:chExt cx="3935910" cy="905330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B6CBE3DF-7B19-95EB-D9A4-79C3DD4F38BF}"/>
                </a:ext>
              </a:extLst>
            </p:cNvPr>
            <p:cNvSpPr/>
            <p:nvPr/>
          </p:nvSpPr>
          <p:spPr>
            <a:xfrm>
              <a:off x="4557865" y="354831"/>
              <a:ext cx="31972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추가 기능 </a:t>
              </a:r>
              <a:r>
                <a:rPr lang="en-US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1. RTC 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endParaRPr>
            </a:p>
            <a:p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25D6833-AB1E-2589-56CC-CDC65075A9C2}"/>
                </a:ext>
              </a:extLst>
            </p:cNvPr>
            <p:cNvSpPr txBox="1"/>
            <p:nvPr/>
          </p:nvSpPr>
          <p:spPr>
            <a:xfrm>
              <a:off x="3819245" y="188165"/>
              <a:ext cx="648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02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1C2386D7-1670-5DB4-B4ED-5805A782D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318" y="1906492"/>
            <a:ext cx="4220164" cy="3505689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AD9CF28F-4CC5-DD87-0F0E-FF446C5609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492" y="1906492"/>
            <a:ext cx="4153480" cy="3543795"/>
          </a:xfrm>
          <a:prstGeom prst="rect">
            <a:avLst/>
          </a:prstGeom>
        </p:spPr>
      </p:pic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EAD3D832-388A-6A35-447D-6C81E4F0E422}"/>
              </a:ext>
            </a:extLst>
          </p:cNvPr>
          <p:cNvSpPr/>
          <p:nvPr/>
        </p:nvSpPr>
        <p:spPr>
          <a:xfrm>
            <a:off x="1625600" y="3429000"/>
            <a:ext cx="3187700" cy="5715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화살표: 오른쪽 16">
            <a:extLst>
              <a:ext uri="{FF2B5EF4-FFF2-40B4-BE49-F238E27FC236}">
                <a16:creationId xmlns:a16="http://schemas.microsoft.com/office/drawing/2014/main" id="{B200176F-ECC4-C78E-8711-964D091F0AC6}"/>
              </a:ext>
            </a:extLst>
          </p:cNvPr>
          <p:cNvSpPr/>
          <p:nvPr/>
        </p:nvSpPr>
        <p:spPr>
          <a:xfrm>
            <a:off x="5562600" y="3098800"/>
            <a:ext cx="1318920" cy="64633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6802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505D9C9E-8325-4A59-BEFC-3BC22C85BDAD}"/>
              </a:ext>
            </a:extLst>
          </p:cNvPr>
          <p:cNvSpPr/>
          <p:nvPr/>
        </p:nvSpPr>
        <p:spPr>
          <a:xfrm flipV="1">
            <a:off x="557400" y="1001162"/>
            <a:ext cx="11077200" cy="18000"/>
          </a:xfrm>
          <a:prstGeom prst="rect">
            <a:avLst/>
          </a:prstGeom>
          <a:solidFill>
            <a:srgbClr val="64DECF"/>
          </a:solidFill>
          <a:ln>
            <a:solidFill>
              <a:srgbClr val="004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572A7D86-11C7-8C1A-54CE-09D0B14EE499}"/>
              </a:ext>
            </a:extLst>
          </p:cNvPr>
          <p:cNvSpPr/>
          <p:nvPr/>
        </p:nvSpPr>
        <p:spPr>
          <a:xfrm>
            <a:off x="131514" y="1289142"/>
            <a:ext cx="5748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2.  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현재 시간 설정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(C&amp;S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생산 과정 예상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</a:t>
            </a: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54CD067B-39DB-90C9-9929-755F30D11292}"/>
              </a:ext>
            </a:extLst>
          </p:cNvPr>
          <p:cNvGrpSpPr/>
          <p:nvPr/>
        </p:nvGrpSpPr>
        <p:grpSpPr>
          <a:xfrm>
            <a:off x="4105426" y="188165"/>
            <a:ext cx="5457673" cy="905330"/>
            <a:chOff x="3819245" y="188165"/>
            <a:chExt cx="3935910" cy="905330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B6CBE3DF-7B19-95EB-D9A4-79C3DD4F38BF}"/>
                </a:ext>
              </a:extLst>
            </p:cNvPr>
            <p:cNvSpPr/>
            <p:nvPr/>
          </p:nvSpPr>
          <p:spPr>
            <a:xfrm>
              <a:off x="4557865" y="354831"/>
              <a:ext cx="31972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추가 기능 </a:t>
              </a:r>
              <a:r>
                <a:rPr lang="en-US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Light" panose="00000300000000000000" pitchFamily="2" charset="-127"/>
                </a:rPr>
                <a:t>1. RTC 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Light" panose="00000300000000000000" pitchFamily="2" charset="-127"/>
              </a:endParaRPr>
            </a:p>
            <a:p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25D6833-AB1E-2589-56CC-CDC65075A9C2}"/>
                </a:ext>
              </a:extLst>
            </p:cNvPr>
            <p:cNvSpPr txBox="1"/>
            <p:nvPr/>
          </p:nvSpPr>
          <p:spPr>
            <a:xfrm>
              <a:off x="3819245" y="188165"/>
              <a:ext cx="648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800" b="1" dirty="0">
                  <a:solidFill>
                    <a:srgbClr val="00499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KoPubWorld돋움체 Bold" panose="00000800000000000000" pitchFamily="2" charset="-127"/>
                </a:rPr>
                <a:t>02</a:t>
              </a:r>
              <a:endParaRPr lang="ko-KR" altLang="en-US" sz="4800" b="1" dirty="0">
                <a:solidFill>
                  <a:srgbClr val="00499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DE84F5A6-4869-7EF8-DD03-477047901C09}"/>
              </a:ext>
            </a:extLst>
          </p:cNvPr>
          <p:cNvSpPr/>
          <p:nvPr/>
        </p:nvSpPr>
        <p:spPr>
          <a:xfrm>
            <a:off x="557400" y="1647493"/>
            <a:ext cx="108385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✨필요 물품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노트북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( RTC Setting Program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설치 완료 및 포트 설정 필요 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UART 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통신 케이블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  <a:p>
            <a:pPr lvl="1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KoPubWorld돋움체 Bold" panose="00000800000000000000" pitchFamily="2" charset="-127"/>
              </a:rPr>
              <a:t>🚩순서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KoPubWorld돋움체 Bold" panose="00000800000000000000" pitchFamily="2" charset="-127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6205CD4E-E9D7-2723-785F-33914C46B937}"/>
              </a:ext>
            </a:extLst>
          </p:cNvPr>
          <p:cNvGrpSpPr/>
          <p:nvPr/>
        </p:nvGrpSpPr>
        <p:grpSpPr>
          <a:xfrm>
            <a:off x="1553228" y="3329252"/>
            <a:ext cx="10218526" cy="1135606"/>
            <a:chOff x="1603332" y="3124821"/>
            <a:chExt cx="10218526" cy="1135606"/>
          </a:xfrm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64921B92-0295-1CC0-66D9-99992EF98696}"/>
                </a:ext>
              </a:extLst>
            </p:cNvPr>
            <p:cNvSpPr/>
            <p:nvPr/>
          </p:nvSpPr>
          <p:spPr>
            <a:xfrm>
              <a:off x="1603332" y="3124821"/>
              <a:ext cx="10218526" cy="1135606"/>
            </a:xfrm>
            <a:prstGeom prst="rect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4D7EF30-94AD-0EB9-06EE-920C6B7A1EA4}"/>
                </a:ext>
              </a:extLst>
            </p:cNvPr>
            <p:cNvSpPr txBox="1"/>
            <p:nvPr/>
          </p:nvSpPr>
          <p:spPr>
            <a:xfrm>
              <a:off x="5470707" y="3401820"/>
              <a:ext cx="2154477" cy="55399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/>
                <a:t>시간 설정</a:t>
              </a:r>
              <a:endParaRPr lang="en-US" altLang="ko-KR" dirty="0"/>
            </a:p>
            <a:p>
              <a:pPr algn="ctr"/>
              <a:r>
                <a:rPr lang="en-US" altLang="ko-KR" sz="1200" dirty="0"/>
                <a:t>(RTC Setting Program)</a:t>
              </a:r>
              <a:endParaRPr lang="ko-KR" altLang="en-US" sz="1200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BB6705-C9DA-DA99-69D0-0D9A28968997}"/>
                </a:ext>
              </a:extLst>
            </p:cNvPr>
            <p:cNvSpPr txBox="1"/>
            <p:nvPr/>
          </p:nvSpPr>
          <p:spPr>
            <a:xfrm>
              <a:off x="9447937" y="3414346"/>
              <a:ext cx="2154477" cy="55399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1</a:t>
              </a:r>
              <a:r>
                <a:rPr lang="ko-KR" altLang="en-US" dirty="0"/>
                <a:t>차 테스트</a:t>
              </a:r>
              <a:r>
                <a:rPr lang="en-US" altLang="ko-KR" dirty="0"/>
                <a:t> </a:t>
              </a:r>
            </a:p>
            <a:p>
              <a:pPr algn="ctr"/>
              <a:r>
                <a:rPr lang="en-US" altLang="ko-KR" sz="1200" dirty="0"/>
                <a:t>( </a:t>
              </a:r>
              <a:r>
                <a:rPr lang="ko-KR" altLang="en-US" sz="1200" dirty="0"/>
                <a:t>코드 정상 작동 확인</a:t>
              </a:r>
              <a:r>
                <a:rPr lang="en-US" altLang="ko-KR" sz="1200" dirty="0"/>
                <a:t>)</a:t>
              </a:r>
              <a:endParaRPr lang="ko-KR" altLang="en-US" sz="12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EC70160-BA46-251B-E53D-0A96C3470B3F}"/>
                </a:ext>
              </a:extLst>
            </p:cNvPr>
            <p:cNvSpPr txBox="1"/>
            <p:nvPr/>
          </p:nvSpPr>
          <p:spPr>
            <a:xfrm>
              <a:off x="1797277" y="3414346"/>
              <a:ext cx="2154477" cy="55399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b">
              <a:spAutoFit/>
            </a:bodyPr>
            <a:lstStyle/>
            <a:p>
              <a:pPr algn="ctr"/>
              <a:r>
                <a:rPr lang="ko-KR" altLang="en-US" dirty="0"/>
                <a:t>코드 다운 </a:t>
              </a:r>
            </a:p>
            <a:p>
              <a:endParaRPr lang="ko-KR" altLang="en-US" sz="1200" dirty="0"/>
            </a:p>
          </p:txBody>
        </p:sp>
        <p:sp>
          <p:nvSpPr>
            <p:cNvPr id="20" name="화살표: 오른쪽 19">
              <a:extLst>
                <a:ext uri="{FF2B5EF4-FFF2-40B4-BE49-F238E27FC236}">
                  <a16:creationId xmlns:a16="http://schemas.microsoft.com/office/drawing/2014/main" id="{F2A4DC67-A385-9319-C234-276D43BF7F65}"/>
                </a:ext>
              </a:extLst>
            </p:cNvPr>
            <p:cNvSpPr/>
            <p:nvPr/>
          </p:nvSpPr>
          <p:spPr>
            <a:xfrm>
              <a:off x="4104347" y="3519775"/>
              <a:ext cx="1204393" cy="324152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/>
                <a:t>배터리 연결</a:t>
              </a:r>
            </a:p>
          </p:txBody>
        </p:sp>
      </p:grp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B085AD4C-8D7E-F16D-6189-929ED138EE0A}"/>
              </a:ext>
            </a:extLst>
          </p:cNvPr>
          <p:cNvSpPr/>
          <p:nvPr/>
        </p:nvSpPr>
        <p:spPr>
          <a:xfrm>
            <a:off x="7866827" y="3733700"/>
            <a:ext cx="1204393" cy="32415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/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BFA57F90-4B64-0A14-F247-69D5D133EDFD}"/>
              </a:ext>
            </a:extLst>
          </p:cNvPr>
          <p:cNvGrpSpPr/>
          <p:nvPr/>
        </p:nvGrpSpPr>
        <p:grpSpPr>
          <a:xfrm>
            <a:off x="1553228" y="5001055"/>
            <a:ext cx="10218526" cy="1135606"/>
            <a:chOff x="1603332" y="3124821"/>
            <a:chExt cx="10218526" cy="1135606"/>
          </a:xfrm>
        </p:grpSpPr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8B6138F7-40DE-C381-D44D-45818E90F1BC}"/>
                </a:ext>
              </a:extLst>
            </p:cNvPr>
            <p:cNvSpPr/>
            <p:nvPr/>
          </p:nvSpPr>
          <p:spPr>
            <a:xfrm>
              <a:off x="1603332" y="3124821"/>
              <a:ext cx="10218526" cy="1135606"/>
            </a:xfrm>
            <a:prstGeom prst="rect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898A755-A39D-9B03-BFC7-3AF77E295251}"/>
                </a:ext>
              </a:extLst>
            </p:cNvPr>
            <p:cNvSpPr txBox="1"/>
            <p:nvPr/>
          </p:nvSpPr>
          <p:spPr>
            <a:xfrm>
              <a:off x="5470707" y="3401820"/>
              <a:ext cx="2154477" cy="55399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/>
                <a:t>시간 설정</a:t>
              </a:r>
              <a:endParaRPr lang="en-US" altLang="ko-KR" dirty="0"/>
            </a:p>
            <a:p>
              <a:pPr algn="ctr"/>
              <a:r>
                <a:rPr lang="en-US" altLang="ko-KR" sz="1200" dirty="0"/>
                <a:t>(RTC Setting Program)</a:t>
              </a:r>
              <a:endParaRPr lang="ko-KR" altLang="en-US" sz="12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0D05D35-0B95-189A-0DE7-BAC659EC584D}"/>
                </a:ext>
              </a:extLst>
            </p:cNvPr>
            <p:cNvSpPr txBox="1"/>
            <p:nvPr/>
          </p:nvSpPr>
          <p:spPr>
            <a:xfrm>
              <a:off x="1659209" y="3401820"/>
              <a:ext cx="2443750" cy="55399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b">
              <a:spAutoFit/>
            </a:bodyPr>
            <a:lstStyle/>
            <a:p>
              <a:pPr algn="ctr"/>
              <a:r>
                <a:rPr lang="ko-KR" altLang="en-US" dirty="0"/>
                <a:t>기존과 동일하게 조립 </a:t>
              </a:r>
              <a:r>
                <a:rPr lang="en-US" altLang="ko-KR" sz="1200" dirty="0"/>
                <a:t>(</a:t>
              </a:r>
              <a:r>
                <a:rPr lang="ko-KR" altLang="en-US" sz="1200" dirty="0" err="1"/>
                <a:t>내외피</a:t>
              </a:r>
              <a:r>
                <a:rPr lang="ko-KR" altLang="en-US" sz="1200" dirty="0"/>
                <a:t> 및 보드 조립 완료</a:t>
              </a:r>
              <a:r>
                <a:rPr lang="en-US" altLang="ko-KR" sz="1200" dirty="0"/>
                <a:t>)</a:t>
              </a:r>
              <a:endParaRPr lang="ko-KR" altLang="en-US" sz="1200" dirty="0"/>
            </a:p>
          </p:txBody>
        </p:sp>
        <p:sp>
          <p:nvSpPr>
            <p:cNvPr id="37" name="화살표: 오른쪽 36">
              <a:extLst>
                <a:ext uri="{FF2B5EF4-FFF2-40B4-BE49-F238E27FC236}">
                  <a16:creationId xmlns:a16="http://schemas.microsoft.com/office/drawing/2014/main" id="{75E7048D-5BD8-EA9D-5565-DD551F6582DC}"/>
                </a:ext>
              </a:extLst>
            </p:cNvPr>
            <p:cNvSpPr/>
            <p:nvPr/>
          </p:nvSpPr>
          <p:spPr>
            <a:xfrm>
              <a:off x="4184636" y="3516743"/>
              <a:ext cx="1204393" cy="324152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/>
                <a:t>배터리 연결</a:t>
              </a:r>
            </a:p>
          </p:txBody>
        </p:sp>
      </p:grpSp>
      <p:sp>
        <p:nvSpPr>
          <p:cNvPr id="38" name="화살표: 오른쪽 37">
            <a:extLst>
              <a:ext uri="{FF2B5EF4-FFF2-40B4-BE49-F238E27FC236}">
                <a16:creationId xmlns:a16="http://schemas.microsoft.com/office/drawing/2014/main" id="{FA63CD48-5925-AA7B-F980-8E2D6FF8C84F}"/>
              </a:ext>
            </a:extLst>
          </p:cNvPr>
          <p:cNvSpPr/>
          <p:nvPr/>
        </p:nvSpPr>
        <p:spPr>
          <a:xfrm>
            <a:off x="7866827" y="5383664"/>
            <a:ext cx="1204393" cy="32415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9451647-1E62-FAC9-8FEC-5BB386D314B3}"/>
              </a:ext>
            </a:extLst>
          </p:cNvPr>
          <p:cNvSpPr txBox="1"/>
          <p:nvPr/>
        </p:nvSpPr>
        <p:spPr>
          <a:xfrm>
            <a:off x="9397833" y="5290580"/>
            <a:ext cx="2154477" cy="5539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전원 테스트</a:t>
            </a:r>
            <a:endParaRPr lang="en-US" altLang="ko-KR" sz="1200" dirty="0"/>
          </a:p>
          <a:p>
            <a:pPr algn="ctr"/>
            <a:endParaRPr lang="en-US" altLang="ko-KR" sz="1200" dirty="0"/>
          </a:p>
        </p:txBody>
      </p:sp>
      <p:sp>
        <p:nvSpPr>
          <p:cNvPr id="41" name="화살표: 아래쪽 40">
            <a:extLst>
              <a:ext uri="{FF2B5EF4-FFF2-40B4-BE49-F238E27FC236}">
                <a16:creationId xmlns:a16="http://schemas.microsoft.com/office/drawing/2014/main" id="{CD42EE8D-AAE6-2883-3151-C4758A7F95B6}"/>
              </a:ext>
            </a:extLst>
          </p:cNvPr>
          <p:cNvSpPr/>
          <p:nvPr/>
        </p:nvSpPr>
        <p:spPr>
          <a:xfrm>
            <a:off x="6113709" y="4283900"/>
            <a:ext cx="768263" cy="994153"/>
          </a:xfrm>
          <a:prstGeom prst="downArrow">
            <a:avLst>
              <a:gd name="adj1" fmla="val 50000"/>
              <a:gd name="adj2" fmla="val 19021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94825C-8F22-983A-377B-DFFEE84E0293}"/>
              </a:ext>
            </a:extLst>
          </p:cNvPr>
          <p:cNvSpPr txBox="1"/>
          <p:nvPr/>
        </p:nvSpPr>
        <p:spPr>
          <a:xfrm>
            <a:off x="4697261" y="4552171"/>
            <a:ext cx="3607496" cy="276999"/>
          </a:xfrm>
          <a:prstGeom prst="rect">
            <a:avLst/>
          </a:prstGeom>
          <a:solidFill>
            <a:srgbClr val="F8F8F8"/>
          </a:solidFill>
          <a:ln>
            <a:solidFill>
              <a:srgbClr val="F8F8F8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배터리 분리 </a:t>
            </a:r>
            <a:r>
              <a:rPr lang="en-US" altLang="ko-KR" sz="1200" dirty="0"/>
              <a:t>-&gt; RTC </a:t>
            </a:r>
            <a:r>
              <a:rPr lang="ko-KR" altLang="en-US" sz="1200" dirty="0"/>
              <a:t>초기화</a:t>
            </a:r>
            <a:endParaRPr lang="en-US" altLang="ko-KR" sz="1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026D9E8-8093-0DF8-F0CA-33560450EDD1}"/>
              </a:ext>
            </a:extLst>
          </p:cNvPr>
          <p:cNvSpPr txBox="1"/>
          <p:nvPr/>
        </p:nvSpPr>
        <p:spPr>
          <a:xfrm>
            <a:off x="964691" y="3578528"/>
            <a:ext cx="481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판교</a:t>
            </a:r>
            <a:endParaRPr lang="ko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D3C122-AE50-47BD-D40C-30F85BA1E184}"/>
              </a:ext>
            </a:extLst>
          </p:cNvPr>
          <p:cNvSpPr txBox="1"/>
          <p:nvPr/>
        </p:nvSpPr>
        <p:spPr>
          <a:xfrm>
            <a:off x="964691" y="5105914"/>
            <a:ext cx="481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C&amp;S</a:t>
            </a:r>
            <a:endParaRPr lang="ko-KR" alt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B879801-810D-DD06-BB37-10AC4D3C95F9}"/>
              </a:ext>
            </a:extLst>
          </p:cNvPr>
          <p:cNvSpPr txBox="1"/>
          <p:nvPr/>
        </p:nvSpPr>
        <p:spPr>
          <a:xfrm>
            <a:off x="6729488" y="6195392"/>
            <a:ext cx="53366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* 이후 배터리 분리 시 시간 설정 다시 </a:t>
            </a:r>
            <a:r>
              <a:rPr lang="ko-KR" altLang="en-US" sz="1400" dirty="0" err="1">
                <a:solidFill>
                  <a:srgbClr val="FF0000"/>
                </a:solidFill>
              </a:rPr>
              <a:t>해야하므로</a:t>
            </a:r>
            <a:r>
              <a:rPr lang="ko-KR" altLang="en-US" sz="1400" dirty="0">
                <a:solidFill>
                  <a:srgbClr val="FF0000"/>
                </a:solidFill>
              </a:rPr>
              <a:t> 주의가 필요</a:t>
            </a:r>
          </a:p>
        </p:txBody>
      </p:sp>
    </p:spTree>
    <p:extLst>
      <p:ext uri="{BB962C8B-B14F-4D97-AF65-F5344CB8AC3E}">
        <p14:creationId xmlns:p14="http://schemas.microsoft.com/office/powerpoint/2010/main" val="190163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2907</TotalTime>
  <Words>836</Words>
  <Application>Microsoft Office PowerPoint</Application>
  <PresentationFormat>와이드스크린</PresentationFormat>
  <Paragraphs>202</Paragraphs>
  <Slides>11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KoPubWorld돋움체 Bold</vt:lpstr>
      <vt:lpstr>Arial</vt:lpstr>
      <vt:lpstr>맑은 고딕</vt:lpstr>
      <vt:lpstr>Wingdings</vt:lpstr>
      <vt:lpstr>KoPubWorld돋움체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 유진</dc:creator>
  <cp:lastModifiedBy>jaehoworld@outlook.kr</cp:lastModifiedBy>
  <cp:revision>31</cp:revision>
  <dcterms:created xsi:type="dcterms:W3CDTF">2020-01-03T14:16:53Z</dcterms:created>
  <dcterms:modified xsi:type="dcterms:W3CDTF">2022-12-22T04:30:22Z</dcterms:modified>
</cp:coreProperties>
</file>