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65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2" r:id="rId25"/>
    <p:sldId id="293" r:id="rId26"/>
    <p:sldId id="294" r:id="rId27"/>
    <p:sldId id="295" r:id="rId28"/>
    <p:sldId id="296" r:id="rId29"/>
    <p:sldId id="298" r:id="rId30"/>
    <p:sldId id="297" r:id="rId31"/>
    <p:sldId id="299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C96"/>
    <a:srgbClr val="FFFFFF"/>
    <a:srgbClr val="FFE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CD21933-B6C1-4B9F-B18E-392CCBEC3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253712F-25C8-49AF-A076-09BC424C8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6090A-6B90-4E28-952B-0CE649EF9EF0}" type="datetimeFigureOut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A309E1B-81EE-42E1-ABA8-60F0EE5E8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DE3C7AE-D433-4B8A-8E4E-ABE04294F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30065-7A59-4547-BF30-AF3724424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605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04219-7CB3-4899-AE24-D601356D1EE9}" type="datetimeFigureOut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44B73-F436-4D89-85BC-44CDB7956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31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222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7652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578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1528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1562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752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710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2382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1045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92389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79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13618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08749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3855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811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8065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8634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87366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0386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2601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1899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536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19607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91486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2027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503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511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809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8620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765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7677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764B3-41F9-4994-B8B5-7B6444B2D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38D6FA-D398-4C8B-BBE0-CEE5F28E6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C396A0-FC2C-4142-906B-7E6D3B4DE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EA09-0076-414B-ABEE-3E337A14BB5C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7A6B40-21F7-4A02-9F9D-194FD738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12E425-FC03-436E-ACB4-2E09E435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85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CF755-A438-4AB0-B201-74FC1CBE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83A8029-CCF1-4D8C-9CE8-000E13981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5DF8FE-6BFD-417C-A7F1-B7B2675E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996E1-C2FD-4D10-8637-1747292DB2EE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33119D-5C72-494A-83C4-5461BDED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16BF31-BE74-44F1-8CCD-F84B61C8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63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E291605-4303-484E-8329-860A26101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F36BC2-C35C-4528-94F3-4975FF5C9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FD46B2-F1A8-40D1-A843-143CBB32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9557-55B5-4F7E-8966-033E77EE3D19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494964-1E2D-4B13-B756-7E0D8EDB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87D33F-207B-46DC-9603-346D5A60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3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D81730-50F0-418E-8011-49E34635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43290A-3D7A-46E6-8F57-ABEAD250B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49D23-7DA6-4961-B5F9-8BF23E99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A4A4-01B7-4E4B-AA9C-881C77D2A74F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CF1B41-A7CF-4B72-918B-EBD8F028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1D81F1-10AB-40C5-B154-78B28087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4A7B27-6843-433A-9243-54779711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0F85EF-F731-4A7C-A118-D78664DFE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A955A2-B3B9-4D0C-BC43-2E6EDAB5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544A-AB9F-48F7-837A-A5CD46BA9F6C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96562B-F5B6-4004-BAA8-44ECB557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BF74A-5F0D-40B7-B530-6335A095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E64EAC-6561-4034-B215-03526EE7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053622-EF9C-40A5-93F6-9291A9462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66AF8B-DB73-4AD3-826B-770BAD455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1CA1A3-EFA2-4ACF-B71F-DB2EACC6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72260-94D3-4C04-8190-AD08FC1C7322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B55238-AD4A-4928-8048-6D66943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4E3428-A41E-4734-B36F-F31ED6E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30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2F42D-5A25-4AD3-9CA7-8B8208AB8C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58140"/>
            <a:ext cx="10515600" cy="956336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dirty="0"/>
              <a:t>AS </a:t>
            </a:r>
            <a:r>
              <a:rPr lang="ko-KR" altLang="en-US" dirty="0"/>
              <a:t>사례 </a:t>
            </a:r>
            <a:r>
              <a:rPr lang="en-US" altLang="ko-KR" dirty="0"/>
              <a:t>&lt;#&gt;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58535A-6409-42A5-8BDB-F5461F413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413"/>
            <a:ext cx="51577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E75A32-A04E-4C62-8F88-6A9199729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632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E9F5407-13E3-45D1-B623-41FAE3BF9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413"/>
            <a:ext cx="5183188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978798-0BE3-4134-A7B7-A702AFEF0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632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DA2558-D8B4-49DE-A016-416C4EC8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6F7-69E5-43E7-A117-A7CFAA509E31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8B05D79-E220-4DD1-B643-BB0DF361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762AB37-71BD-4238-8FBC-FFB675F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81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9B446F-493F-499D-A250-1E84F915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9EC0C65-383B-4B72-9C37-68057481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56C23-0C9A-4FED-8AF7-292244D9BE4C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3521FE-6B95-486B-9E8E-1726EFA7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A3F5953-4497-4E61-92D7-7B7798CD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99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C77463-1DC6-49C2-ACDA-A9DB3478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E39E-D1B5-4AE3-9A73-3B924D0F4492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4E41F3A-D9C7-4BB3-BF71-5B4BECB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71C279-FB10-4035-B473-1792A88E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77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BD6E28-FB02-4BFB-AFF9-727E6AF4B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F3B133-E09C-4D9D-9E41-8A2CC31E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AFA636B-3243-4819-ABDB-DF5EA6AAD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E41E2-46A0-41E0-BF4D-DB3B2FF4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ADF3-457F-4C49-A5A6-EBE981F5810B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CE511B-25C3-44B6-9A70-893077FD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2A81DB-8774-4A56-B354-0EBD3736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01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81A23E-169A-49E0-8D04-4F5D0A32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FF23D2-6180-4DB4-A035-C42737CBA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64F802-702A-4359-B693-78BFBADA2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903085-9C0F-453E-AC52-5DAADAC1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C063-95AF-4D1B-94F9-C04D4EDD4D40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E60162-514F-4812-9E92-0DE59D309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2A03CC8-0D45-48A8-9948-36BD78B0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75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EF4A476-1BBD-4314-86BD-904D44A1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3BDC71-E76D-42BB-AC6E-2CA5987F3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E4CF7E-2A3D-4F73-BD6A-D8FDD5B9D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2093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C5411-BDF2-4E9B-8B95-F631E5AC90C3}" type="datetime1">
              <a:rPr lang="ko-KR" altLang="en-US" smtClean="0"/>
              <a:t>2023-06-27</a:t>
            </a:fld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AD1CAB-1057-45CA-A101-8303F6E68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399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EF1BC-FE94-4D43-B24A-192F7ABE1E6D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949404-BC90-4F8E-961B-7FA9C8CF3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83"/>
          <a:stretch/>
        </p:blipFill>
        <p:spPr>
          <a:xfrm>
            <a:off x="9542828" y="6492875"/>
            <a:ext cx="2328661" cy="365125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FAC54F-015B-4317-BF8F-F6B35AD0F104}"/>
              </a:ext>
            </a:extLst>
          </p:cNvPr>
          <p:cNvSpPr/>
          <p:nvPr userDrawn="1"/>
        </p:nvSpPr>
        <p:spPr>
          <a:xfrm>
            <a:off x="372093" y="365124"/>
            <a:ext cx="11447813" cy="617378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45E2-413D-4A41-B184-2E3B7BD859E2}"/>
              </a:ext>
            </a:extLst>
          </p:cNvPr>
          <p:cNvSpPr txBox="1"/>
          <p:nvPr userDrawn="1"/>
        </p:nvSpPr>
        <p:spPr>
          <a:xfrm>
            <a:off x="10681360" y="89683"/>
            <a:ext cx="1138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/>
              <a:t>SW</a:t>
            </a:r>
            <a:r>
              <a:rPr lang="ko-KR" altLang="en-US" sz="1000" dirty="0"/>
              <a:t>개발실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429263-5D36-4C05-A28D-B7D256AFFFA3}"/>
              </a:ext>
            </a:extLst>
          </p:cNvPr>
          <p:cNvSpPr txBox="1"/>
          <p:nvPr userDrawn="1"/>
        </p:nvSpPr>
        <p:spPr>
          <a:xfrm>
            <a:off x="372093" y="89683"/>
            <a:ext cx="4639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현장 격발 이슈 정리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63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3D15D4-391A-4358-B53C-E3F33B30D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/>
              <a:t>현장 격발 이슈 정리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AB9BCA-C21A-4A81-B21C-368AF861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186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09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자재 트럭에서 뛰어내림</a:t>
            </a:r>
            <a:endParaRPr lang="en-US" altLang="ko-KR" sz="1800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B9117C5-207F-D411-9A14-69044EB6E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787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10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11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화물차 위에서 적재하고 덮개를 덮고</a:t>
            </a:r>
            <a:r>
              <a:rPr lang="en-US" altLang="ko-KR" sz="1800" dirty="0"/>
              <a:t>, </a:t>
            </a:r>
            <a:r>
              <a:rPr lang="ko-KR" altLang="en-US" sz="1800" dirty="0"/>
              <a:t>사다리에서 내려오다가 뛰어내림</a:t>
            </a:r>
            <a:endParaRPr lang="en-US" altLang="ko-KR" sz="1800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F5A7D867-D9B1-2B01-5F2D-E27F0BF41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858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11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사다리 </a:t>
            </a:r>
            <a:r>
              <a:rPr lang="en-US" altLang="ko-KR" sz="1800" dirty="0"/>
              <a:t>2</a:t>
            </a:r>
            <a:r>
              <a:rPr lang="ko-KR" altLang="en-US" sz="1800" dirty="0"/>
              <a:t>칸에서 뛰어내림</a:t>
            </a:r>
            <a:endParaRPr lang="en-US" altLang="ko-KR" sz="1800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75DEACE8-1269-AC07-96DE-5FACD916F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216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12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13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작업 후 </a:t>
            </a:r>
            <a:r>
              <a:rPr lang="en-US" altLang="ko-KR" sz="1800" dirty="0"/>
              <a:t>80~90cm </a:t>
            </a:r>
            <a:r>
              <a:rPr lang="ko-KR" altLang="en-US" sz="1800" dirty="0"/>
              <a:t>정도 높이에서 뛰어내림</a:t>
            </a:r>
            <a:endParaRPr lang="en-US" altLang="ko-KR" sz="18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45106A87-3673-2764-32E1-1BE471DF5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65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13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14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 err="1"/>
              <a:t>말비계에서</a:t>
            </a:r>
            <a:r>
              <a:rPr lang="ko-KR" altLang="en-US" sz="1800" dirty="0"/>
              <a:t> 내려오다 터짐</a:t>
            </a:r>
            <a:endParaRPr lang="en-US" altLang="ko-KR" sz="1800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8A6CD2A8-BCED-4E0A-34EA-CB0159F0C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00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14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15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전원 킨 상태에서 던짐</a:t>
            </a:r>
            <a:endParaRPr lang="en-US" altLang="ko-KR" sz="1800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62392C54-8A90-8818-7D2F-71D896172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155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15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16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1m </a:t>
            </a:r>
            <a:r>
              <a:rPr lang="ko-KR" altLang="en-US" sz="1800" dirty="0"/>
              <a:t>높이 우마에서 내려오다가 터짐</a:t>
            </a:r>
            <a:endParaRPr lang="en-US" altLang="ko-KR" sz="1800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76EF4674-9A30-E286-DF94-B8E97ED8A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285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16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17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버클 체결 후 떨어뜨림</a:t>
            </a:r>
            <a:endParaRPr lang="en-US" altLang="ko-KR" sz="1800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339BCAC7-D2AA-2C63-1724-2F1D4E7F8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863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17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18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테스트로 사다리에서 뛰어내림</a:t>
            </a:r>
            <a:endParaRPr lang="en-US" altLang="ko-KR" sz="1800" dirty="0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0B4E17EB-A341-2F3B-597E-41EBA9549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939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18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19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테스트로 사다리에서 뛰어내림</a:t>
            </a:r>
            <a:endParaRPr lang="en-US" altLang="ko-KR" sz="1800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B61ED9A1-8062-3A87-9707-D9EA1AC2F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72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시험으로 책상에서 점프하여 내려옴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879052-DD49-1A30-B3BE-96DFD69BF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79277"/>
            <a:ext cx="9059480" cy="335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6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19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20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사다리 </a:t>
            </a:r>
            <a:r>
              <a:rPr lang="en-US" altLang="ko-KR" sz="1800" dirty="0"/>
              <a:t>2</a:t>
            </a:r>
            <a:r>
              <a:rPr lang="ko-KR" altLang="en-US" sz="1800" dirty="0"/>
              <a:t>칸 정도에서 뛰어내림</a:t>
            </a:r>
            <a:endParaRPr lang="en-US" altLang="ko-KR" sz="1800" dirty="0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B240529E-5683-7DBF-9884-378AF86FD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355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20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21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테스트를 위해 </a:t>
            </a:r>
            <a:r>
              <a:rPr lang="en-US" altLang="ko-KR" sz="1800" dirty="0"/>
              <a:t>1.5 m</a:t>
            </a:r>
            <a:r>
              <a:rPr lang="ko-KR" altLang="en-US" sz="1800" dirty="0"/>
              <a:t> 높이에서 뛰어내림</a:t>
            </a:r>
            <a:endParaRPr lang="en-US" altLang="ko-KR" sz="1800" dirty="0"/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0179A748-0452-C3B5-314E-A0E38FBFC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74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21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22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 err="1"/>
              <a:t>말비계에서</a:t>
            </a:r>
            <a:r>
              <a:rPr lang="ko-KR" altLang="en-US" sz="1800" dirty="0"/>
              <a:t> 내려오다가 터짐</a:t>
            </a:r>
            <a:endParaRPr lang="en-US" altLang="ko-KR" sz="1800" dirty="0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01A0EA4F-5698-A828-0DF8-7713CCC94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65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22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23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착용 후 작업 중에 사다리에서 떨어짐</a:t>
            </a:r>
            <a:endParaRPr lang="en-US" altLang="ko-KR" sz="1800" dirty="0"/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D295B651-EA52-E2E7-F50A-6AA2BCF4C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095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23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24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사다리에서 뛰어내림</a:t>
            </a:r>
            <a:endParaRPr lang="en-US" altLang="ko-KR" sz="1800" dirty="0"/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0D669D06-BEA6-1BDD-38BB-B97A6D19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914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24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25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40~50cm </a:t>
            </a:r>
            <a:r>
              <a:rPr lang="ko-KR" altLang="en-US" sz="1800" dirty="0"/>
              <a:t>높이의 장비에서 뛰어내림</a:t>
            </a:r>
            <a:endParaRPr lang="en-US" altLang="ko-KR" sz="1800" dirty="0"/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2133C0AD-78C2-F061-873B-DB9114B8E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754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25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26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: </a:t>
            </a:r>
            <a:r>
              <a:rPr lang="ko-KR" altLang="en-US" sz="1800" dirty="0"/>
              <a:t>화물차 적재함 상부에서 점프</a:t>
            </a:r>
            <a:endParaRPr lang="en-US" altLang="ko-KR" sz="1800" dirty="0"/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id="{1083A387-675D-2993-680A-969E1D445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382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26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27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: </a:t>
            </a:r>
            <a:r>
              <a:rPr lang="ko-KR" altLang="en-US" sz="1800" dirty="0"/>
              <a:t>사다리에서 뛰어내림</a:t>
            </a:r>
            <a:endParaRPr lang="en-US" altLang="ko-KR" sz="1800" dirty="0"/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1929D78B-4450-519C-4C99-23F5AC7CC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578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27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28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: </a:t>
            </a:r>
            <a:r>
              <a:rPr lang="ko-KR" altLang="en-US" sz="1800" dirty="0"/>
              <a:t>유리 적치 작업 후 </a:t>
            </a:r>
            <a:r>
              <a:rPr lang="ko-KR" altLang="en-US" sz="1800" dirty="0" err="1"/>
              <a:t>적치대</a:t>
            </a:r>
            <a:r>
              <a:rPr lang="en-US" altLang="ko-KR" sz="1800" dirty="0"/>
              <a:t>(1m)</a:t>
            </a:r>
            <a:r>
              <a:rPr lang="ko-KR" altLang="en-US" sz="1800" dirty="0"/>
              <a:t>에서 뛰어내림</a:t>
            </a:r>
            <a:endParaRPr lang="en-US" altLang="ko-KR" sz="1800" dirty="0"/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E4DE3E31-B27D-1568-69DC-888C86472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226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28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29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: </a:t>
            </a:r>
            <a:r>
              <a:rPr lang="en-US" altLang="ko-KR" sz="1800" dirty="0" err="1"/>
              <a:t>cctv</a:t>
            </a:r>
            <a:r>
              <a:rPr lang="en-US" altLang="ko-KR" sz="1800" dirty="0"/>
              <a:t> </a:t>
            </a:r>
            <a:r>
              <a:rPr lang="ko-KR" altLang="en-US" sz="1800" dirty="0"/>
              <a:t>박스에서 뛰어내림</a:t>
            </a:r>
            <a:endParaRPr lang="en-US" altLang="ko-KR" sz="1800" dirty="0"/>
          </a:p>
        </p:txBody>
      </p:sp>
      <p:pic>
        <p:nvPicPr>
          <p:cNvPr id="28674" name="Picture 2">
            <a:extLst>
              <a:ext uri="{FF2B5EF4-FFF2-40B4-BE49-F238E27FC236}">
                <a16:creationId xmlns:a16="http://schemas.microsoft.com/office/drawing/2014/main" id="{20335BD4-DD3C-C6C0-34AC-D471D29A2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16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 제품 테스트를 위해 반신 마네킹에 입혀서 떨어뜨림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213D766-018C-5ED4-97FA-B648E02B6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569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29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30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: </a:t>
            </a:r>
            <a:r>
              <a:rPr lang="ko-KR" altLang="en-US" sz="1800" dirty="0"/>
              <a:t>테스트를 위해 </a:t>
            </a:r>
            <a:r>
              <a:rPr lang="ko-KR" altLang="en-US" sz="1800" dirty="0" err="1"/>
              <a:t>던져봄</a:t>
            </a:r>
            <a:endParaRPr lang="en-US" altLang="ko-KR" sz="1800" dirty="0"/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56A25584-47E8-F557-05A9-93E7711AF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439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30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31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: </a:t>
            </a:r>
            <a:r>
              <a:rPr lang="ko-KR" altLang="en-US" sz="1800" dirty="0"/>
              <a:t>전원 켜진 상태로 던짐</a:t>
            </a:r>
            <a:endParaRPr lang="en-US" altLang="ko-KR" sz="1800" dirty="0"/>
          </a:p>
        </p:txBody>
      </p:sp>
      <p:pic>
        <p:nvPicPr>
          <p:cNvPr id="30722" name="Picture 2">
            <a:extLst>
              <a:ext uri="{FF2B5EF4-FFF2-40B4-BE49-F238E27FC236}">
                <a16:creationId xmlns:a16="http://schemas.microsoft.com/office/drawing/2014/main" id="{25C5BA9B-6240-CD22-B065-D50273F4D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94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03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 단차가 있는 곳에서 전원을 끄지 않은 채로 뛰어내림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A0BCD7F-AEC9-8585-DD49-AE652D0A1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04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 창고에서 뛰어 내림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405CE2A-0962-062D-F378-B05DFE80E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1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826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05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 사다리에서 뛰어 내림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B333BA6-A097-DA8B-85D3-8103BB761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19570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605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06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 </a:t>
            </a:r>
            <a:r>
              <a:rPr lang="ko-KR" altLang="en-US" sz="1800" dirty="0" err="1"/>
              <a:t>말비계에서</a:t>
            </a:r>
            <a:r>
              <a:rPr lang="ko-KR" altLang="en-US" sz="1800" dirty="0"/>
              <a:t> 내려오다 발을 헛디딤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78333152-7AF9-3FE5-F2E2-724C0664D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93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07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</a:t>
            </a:r>
            <a:r>
              <a:rPr lang="ko-KR" altLang="en-US" sz="1800" dirty="0"/>
              <a:t> 빔 상차할 때 작업자가 뛰었는데 터짐</a:t>
            </a:r>
            <a:endParaRPr lang="en-US" altLang="ko-KR" sz="18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3EC6F32-16A0-E94D-4021-106E6ADB1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668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AS</a:t>
            </a:r>
            <a:r>
              <a:rPr lang="ko-KR" altLang="en-US" dirty="0"/>
              <a:t> 사례 </a:t>
            </a:r>
            <a:r>
              <a:rPr lang="en-US" altLang="ko-KR" dirty="0"/>
              <a:t>08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25499" y="1554445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 err="1"/>
              <a:t>말비계에서</a:t>
            </a:r>
            <a:r>
              <a:rPr lang="ko-KR" altLang="en-US" sz="1800" dirty="0"/>
              <a:t> 내려오다 발을 헛디딤</a:t>
            </a:r>
            <a:endParaRPr lang="en-US" altLang="ko-KR" sz="18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30CCAA3F-F471-DBA8-2950-6CB0A09A7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99" y="1922963"/>
            <a:ext cx="9061272" cy="33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559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381</Words>
  <Application>Microsoft Office PowerPoint</Application>
  <PresentationFormat>와이드스크린</PresentationFormat>
  <Paragraphs>123</Paragraphs>
  <Slides>31</Slides>
  <Notes>31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4" baseType="lpstr">
      <vt:lpstr>맑은 고딕</vt:lpstr>
      <vt:lpstr>Arial</vt:lpstr>
      <vt:lpstr>Office 테마</vt:lpstr>
      <vt:lpstr>현장 격발 이슈 정리</vt:lpstr>
      <vt:lpstr>AS 사례 01</vt:lpstr>
      <vt:lpstr>AS 사례 02</vt:lpstr>
      <vt:lpstr>AS 사례 03</vt:lpstr>
      <vt:lpstr>AS 사례 04</vt:lpstr>
      <vt:lpstr>AS 사례 05</vt:lpstr>
      <vt:lpstr>AS 사례 06</vt:lpstr>
      <vt:lpstr>AS 사례 07</vt:lpstr>
      <vt:lpstr>AS 사례 08</vt:lpstr>
      <vt:lpstr>AS 사례 09</vt:lpstr>
      <vt:lpstr>AS 사례 10</vt:lpstr>
      <vt:lpstr>AS 사례 11</vt:lpstr>
      <vt:lpstr>AS 사례 12</vt:lpstr>
      <vt:lpstr>AS 사례 13</vt:lpstr>
      <vt:lpstr>AS 사례 14</vt:lpstr>
      <vt:lpstr>AS 사례 15</vt:lpstr>
      <vt:lpstr>AS 사례 16</vt:lpstr>
      <vt:lpstr>AS 사례 17</vt:lpstr>
      <vt:lpstr>AS 사례 18</vt:lpstr>
      <vt:lpstr>AS 사례 19</vt:lpstr>
      <vt:lpstr>AS 사례 20</vt:lpstr>
      <vt:lpstr>AS 사례 21</vt:lpstr>
      <vt:lpstr>AS 사례 22</vt:lpstr>
      <vt:lpstr>AS 사례 23</vt:lpstr>
      <vt:lpstr>AS 사례 24</vt:lpstr>
      <vt:lpstr>AS 사례 25</vt:lpstr>
      <vt:lpstr>AS 사례 26</vt:lpstr>
      <vt:lpstr>AS 사례 27</vt:lpstr>
      <vt:lpstr>AS 사례 28</vt:lpstr>
      <vt:lpstr>AS 사례 29</vt:lpstr>
      <vt:lpstr>AS 사례 30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Im Chaejin</dc:creator>
  <cp:lastModifiedBy>최 해민</cp:lastModifiedBy>
  <cp:revision>25</cp:revision>
  <dcterms:created xsi:type="dcterms:W3CDTF">2023-03-02T23:53:02Z</dcterms:created>
  <dcterms:modified xsi:type="dcterms:W3CDTF">2023-06-27T07:49:18Z</dcterms:modified>
</cp:coreProperties>
</file>